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Lst>
  <p:notesMasterIdLst>
    <p:notesMasterId r:id="rId7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73" Type="http://schemas.openxmlformats.org/officeDocument/2006/relationships/theme" Target="theme/theme1.xml"/><Relationship Id="rId7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 title sit. Don't rush into the hook — give people a moment to read. AI Best Practices — a practical guide to AI that actually works.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Permission-granting moment. AI’s interface is natural language. The audience already has the prerequisite. 'You’re not missing the skill. You’re just using it wrong.' This deck is the walkthrough — each section levels you up. Transition: Let’s see what most people get wrong.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Transition into the Explorer section. Pause. Let the pacing shift. We’re moving from 'why AI matters' to 'what AI actually 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Yeah. Exactly. Makes the reader feel validated. The overwhelm is real. Don’t explain anything yet — just let the wall of jargon hit them. Every one of these terms is real, and most people feel like they should know them all. They don’t need to. Transition: But there are some questions worth answering.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make this simple. The questions represent common confusions. The audience should feel like someone is finally asking their questions. We’ll answer all of these in the next few slides. Transition: Let’s start with the basics — how is AI actually structured?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 stack, from top to bottom:
• App — ChatGPT, Claude, Copilot. This is what you interact with.
• Agent — The brain + tools. The brain has ideas; the agent has hands.
• API — How software talks to the brain. You don’t need to know this exists.
• LLM — A massive AI model trained on text. You never touch this directly.
Most people only need the top two layers. Transition: Here’s the simple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entire AI stack in four sentences. Most people only need the top two layers (app and agent). The bottom two are for developers. If you remember nothing else from this section, remember this chain. Transition: So who makes what?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insight: Microsoft doesn’t make the brain — they build tools around someone else’s LLM.
Taglines you might know them as:
• OpenAI/ChatGPT — The one everyone uses
• Anthropic/Claude — The 'thinking' one
• Google/Gemini — The one in your Google apps
• Microsoft/Copilot — The one in your work tools
This is why the agent/app layer matters more for most people. Transition: Where’s the real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LLM side costs billions to train, takes months per model, and only ~5 companies can do it. The agent/app side is just software — innovation has exploded, anyone can build agents and apps, new tools appear weekly. The biggest user-facing improvements come from better agents, apps, and workflows — and that’s where you come in. Transition: Software engineers figured this out first.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Second Talent — https://www.secondtalent.com/resources/ai-coding-assistant-statistics/
'Vibe coding' went from joke to industry practice in under a year (Karpathy coined the term Feb 2025). Software engineering was the canary in the coal mine — AI transformed coding faster than anyone expected. Transition: But there’s a twist.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Addy Osmani — https://addyo.substack.com/p/the-reality-of-ai-assisted-software
Developers who felt 20% faster actually took 19% longer once debugging and cleanup were included. The gap between 'uses AI tools' and 'uses AI tools well' is massive. Engineers went first, made all the mistakes, and learned what works. This deck teaches you those lessons. Transition: Let that sink 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Tell the full story: 'I watched someone go back and forth — copy, paste, no that’s not right, copy, paste, closer but... The same task took 2 minutes once they knew the trick.' Let it land — this is the emotional anchor. The entire closing calls back to this person.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thesis of the Explorer section. The tools are everywhere, adoption is exploding, but most people are using AI poorly. The gap is your opportunity. Transition: And adoption is accelerating.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Microsoft Q2 2026 earnings — https://www.neowin.net/news/microsoft-q2-2026-key-figures-include-copilot-windows-11-and-record-xbox-growth/
Microsoft 365 Copilot daily active users increased 10x year-over-year. Tools like Copilot in Excel, Copilot in Word, Gemini in Docs, Claude in Workflows — AI is entering every workplace tool. If you were a Skeptic, you’re now an Explorer — you know what AI is. Transition: You’ve got the basics.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Skeptic → Explorer. The audience now knows what AI is. Next: how to actually talk to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baseline prompt that everyone starts with. The output is recognizably mediocre — generic proposal with bland headers, placeholder content, no specifics, no awareness of your company. Sound familiar? Over the next five slides, we’ll transform this same task by changing only the words. Transition: The first fix is the easiest.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vague request produces noticeably different output. The role sets the AI’s default tone, depth, and perspective. A role frames everything that follows. Always start here. More relevant frameworks, industry terminology, realistic timelines — just from telling the AI who it is. Transition: Now let’s get specific.</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 in the request = specificity in the output. We didn’t give new information — we described what we actually wanted. No audience, no constraints, no direction = the AI guesses everything. Treat it like briefing a colleague, not searching Google. Transition: Next — don’t overload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kitchen-sink prompt is one of the most common mistakes. Five requests tangled together — tries everything, nails nothing. If you have 5 tasks, send 5 prompts. One task, clear structure — the AI mirrors your organization. Source: CodeSignal — https://codesignal.com/blog/prompt-engineering-best-practices-2025/
Transition: Now let’s add power keywords.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'Radically honest,' 'think step by step,' 'challenge my assumptions,' and 'flag uncertainty' are four of the highest-leverage keyword modifiers. A leading question produces sycophantic agreement — an echo chamber. Permit uncertainty — an AI that says 'I’m not sure' is more useful than one that confidently makes things up.
Sources:
• OpenAI — https://help.openai.com/en/articles/6654000-best-practices-for-prompt-engineering-with-the-openai-api
• DigitalOcean — https://www.digitalocean.com/resources/articles/prompt-engineering-best-practices
Transition: One more — define what you want back.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wouldn’t ask a designer for 'something nice.' Defining format, tone, length, and audience assumptions produces immediately usable output. For extra precision, include a short example of what good output looks like — a quick example beats a long description. Every iteration changed wording. We never changed what the AI knew. That’s the setup for the Strategist section. Transition: Let’s see the transformation.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final prompt: 'You are a senior HR operations consultant. Write a proposal for reducing onboarding from 4 to 2 weeks. Aimed at VP of People, leadership review format, under 2 pages. Structure: problem, solution, outcomes, resources, timeline. Be radically honest, challenge assumptions, flag uncertainty. One-page exec brief with bullets, data-driven language.'
Role + Specificity + Structure + Keywords + Output Definition. Same task, same background info, dramatically different result — purely from how the request was phrased. This is the hinge of the deck. Transition: Celebrate the progress, then plant the seed.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after this. Let it land. The entire closing (slide ~70) calls back to this moment. This is the thesis statement of the whole presentation.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this land. The audience should feel the progress — five simple techniques transformed a mediocre prompt into a professional one. But there’s a bigger lever coming. Transition: The cliffhanger.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cliffhanger. Every iteration in Level 2 changed the wording, but the AI still had zero context about your company, your team, your situation. It was working blind. The Strategist section introduces context engineering — giving the AI the information it needs. Transition: Let’s change the information.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Explorer → Whisperer. The audience now knows how to talk to AI. Next: what the AI knows. Transition to the Strategist section.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clearest Whisperer/Strategist boundary demonstration. The prompt didn't change. The context did. This is the 'aha' — it's not about the words, it's about what the AI knows.
Sources:
• Elastic — https://www.elastic.co/search-labs/blog/context-engineering-vs-prompt-engineering
• KDnuggets — https://www.kdnuggets.com/context-engineering-is-the-new-prompt-engineering
Transition: Let's see the difference.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Same well-crafted prompt from the Whisperer section. Output is plausible but generic — reads like it could be for any company.
Right: Same prompt + background info (current onboarding stats, company size &amp; structure, known pain points, relevant policies). Output sounds like someone who works here.
Sources:
• Elastic — https://www.elastic.co/search-labs/blog/context-engineering-vs-prompt-engineering
• KDnuggets — https://www.kdnuggets.com/context-engineering-is-the-new-prompt-engineering
Transition: Let's meet the metaphor that explains why.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AI is like Dory from Finding Nemo: incredibly smart, genuinely wants to help, remembers absolutely nothing between conversations. As a Whisperer, we got better at asking. But Dory's biggest problem isn't that she doesn't understand what you're saying — it's that she doesn't know what you know. You already SAW context transform output. Dory explains WHY. First of five Dory touchpoints. Transition: Let's meet her properly.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Dory punchline. Every conversation starts fresh — no memory of previous interactions, no context about your company, your role, or your preferences. This is why context engineering matters: you have to give Dory the information she needs every single time. Whisperer = words. Strategist = information. Transition: Three ways to confuse your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three failure modes of context:
1. Too much context — Dory gets lost, buries important stuff in noise. Key details get drowned out by irrelevant information.
2. Contradictory info — Dory gets confused, tries to satisfy everything at once. Output becomes incoherent.
3. Broad instructions — Dory wanders off, loses focus partway through. Starts strong, finishes weak.
The problem isn't that AI is dumb. It's the context. Source: Sombra (57% of orgs have AI agents in production, 32% cite quality as top barrier) — https://sombrainc.com/blog/ai-context-engineering-guide
Transition: So how do you fix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single highest-leverage technique: let AI close its own context gaps. When you say 'Before you start, ask me clarifying questions about anything you'd need to know,' the AI will ask:
• What's the current onboarding timeline?
• Budget constraints?
• Key stakeholder concerns?
• Success metrics you'll be measured on?
• Previous failed attempts?
The AI does context engineering for you. Source: Anthropic/Claude — https://claude.com/blog/best-practices-for-prompt-engineering
Transition: But how much context is enough?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tweaks the question. Context engineering builds the knowledge base. Source: CIO — https://www.cio.com/article/4080592/context-engineering-improving-ai-by-moving-beyond-the-prompt.html
Transition: But you’re providing this context from scratch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Seven personas on the AI adoption spectrum:
• Skeptic — Avoids AI or doesn’t see the point
• Explorer — Tries AI, asks it questions, learning the landscape
• Whisperer — Knows how to talk to AI, prompts well
• Strategist — Curates what AI knows, uses persistent instructions
• Operator — Sets up agents, connects tools, lets AI work
• Orchestrator — Chains agents together with compounding skills
• Builder — Creates plugins, MCP servers, custom tools (beyond this deck)
This deck covers Skeptic → Orchestrator. Builder is the horizon.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natural question after context engineering: 'Do I have to feed all this context every time?' This plants the seed. Skills are the answer. Transition: What if the AI already knew?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concrete proof of what skills do. The left side shows all the context the audience learned to provide in the Whisperer section — role, format, tone, audience. Without a skill, you type this every time. With a skill (custom instruction), it’s saved once. You just ask for the task. Same output quality, fraction of the effort. This makes skills tangible, not abstract. Transition: Here’s the metaphor.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Prompt engineering = giving directions for each individual trip. Effort every time. Doesn’t compound.
Context engineering + skills = programming a GPS with home, office, preferences, traffic patterns. Gets smarter the more you invest. Compounds permanently.
Transition: These persistent instructions have many names.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concept, many names. Whether triggered by you, the app, or the AI itself differs across tools. The principle is identical. ChatGPT custom instructions, Claude Project rules, system prompts — all skills. If your tool has a way to save reusable instructions, use it. That’s a skill. Source: CodeConductor — https://codeconductor.ai/blog/context-engineering/
Transition: You’re now a Strategist.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Persona crossing: Whisperer → Strategist. The audience can prompt, feed context, and set up persistent instructions. But they’re still the bottleneck at every step. Transition: Let’s change that.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cycle is so universal it's invisible. Drawing it as steps makes people see the pattern:
1. You decide which documents to provide
2. You copy-paste into the AI chat
3. You read the output
4. You manually apply it
Problems: You're the bottleneck. You don't know what context AI needs. You're doing grunt work. Every step has 'you' in it. Transition: There's a better metaphor for this.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copy-paste trap summarized in one image. You have this incredibly powerful tool, and you're using it for the most mundane possible workflow. The AI can do so much more — if you let it. Transition: What if the agent did the work?</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four steps, but the human only appears at step 4. The agent retrieves its own context, identifies gaps and goes back for more, creates/edits outputs directly, and you review and approve. Human moved from 'operator at every step' to 'reviewer at the end.' Same Dory, same memory issues, but now she has hands, eyes, and a to-do list. One great chef who finds ingredients, preps, cooks, and plates. You taste-test at the end. Transition: Let's meet this new Dory.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Second Dory touchpoint. Same memory issues, but the agent now has tools. It can read files, search the web, send emails, query databases. The chef metaphor: one great chef who finds ingredients, preps, cooks, and plates. You taste-test at the end. Transition: What tools does she have?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Dory a phone, a filing cabinet, and a library card. The six connection types:
• Web — Search and fact-check in real time
• Email — Read context, draft responses
• Docs — Policies, templates, past work
• Data — Query real databases
• Calendar — Scheduling context
• Custom — Via MCP ('USB-C for AI') — any tool you can imagine
MCP detail available in appendix for Q&amp;A. Transition: What does this look like in practice?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readers will self-identify at Explorer. They’ve tried ChatGPT, maybe heard of prompt engineering. The Orchestrator indicator shows where this deck takes them. Builder is visible but dimmed — beyond scope. Transition: Let’s look at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forgotten budget memo is the killer detail. Everyone has this story.
Without connections: Copy-paste HR handbook, survey results, team structure. Forget the budget memo. Proposal misses cost constraints. VP asks about it — too late.
With connections: Agent reads HR system directly. Pulls survey data automatically. Finds the budget memo you forgot. Flags a policy constraint you didn't know existed.
The agent found context you wouldn't have thought to provide. Transition: But can you trust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slide lands. The reader just watched us hand AI the keys to documents, databases, and workflows. They should be feeling 'Wait, can I trust it with all that?' This addresses the unease at exactly the moment it's felt.
Three rules:
1. Never trust numbers you didn't provide — if it can't cite a source, it made it up.
2. Verify claims against sources — AI output = first draft, not final answer.
3. Use AI for drafts, not decisions — your judgment is the last step.
Love Dory. Fact-check Dory. Transition: The mindset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Sensitive/confidential data — only approved/enterprise tools. Final legal/compliance language — AI drafts, humans approve. Anything where being wrong has serious consequences. Persona crossing: Strategist → Operator. You’ve let go of the wheel. But you're still working with a single agent. One last leap. Transition: The most dangerous moment.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bullet from the old 'Hands on the Wheel' slide — and the most important. This is the 'feels right' trap. When AI output sounds confident and plausible but you have no way to check it, that's when mistakes happen. The feeling of confidence is not the same as verification. Transition: You're ready for the next level.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level transition. Single agent → multi-agent. The audience has mastered individual AI interaction. Now we go to the brigade.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Operator: One chef doing everything solo. Works for single tasks, but a 10-course dinner alone = burnout, mistakes, forgotten appetizer.
Orchestrator: Kitchen brigade — multiple chefs at stations. A classroom of Dorys, each doing one focused step. Each fresh, focused, brilliant at one thing.
LLMs are bad at long chains but excellent at focused tasks. The kitchen brigade leverages the strength. Third Dory touchpoint. Transition: Let's name the principle.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principle of orchestration. Instead of one powerful agent trying to do everything, you create a chain of focused agents. Each one does one thing brilliantly, and the chain does everything. Transition: Here's what that chain looks like.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onboarding proposal chain:
• Agent 1 (Research) — researches onboarding process, pulls metrics from HR, reads surveys, summarizes pain points → structured brief
• Agent 2 (Draft) — uses the brief to draft a proposal, one-page exec brief for VP of People → polished proposal
• Agent 3 (Review) — reviews against leadership template and compliance policy, flags gaps → final draft + notes
• You — review, adjust, approve. The part only humans can do: judgment.
Three principles: Single job (each link has one clear job), Filtered context (context is filtered between steps), Compounding quality (each step builds on verified output). Smell test: If your initial prompt is getting long and complex, you need a Phase 0 — an agent whose only job is to figure out what the rest of the chain needs. Transition: The rule.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Distilled principle. Break big tasks into focused steps. Pass results forward. Filter context between each. The 'write this down' moment. Transition: But how does each agent know what to do?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 — the audience learned skills in the Strategist section as persistent single-agent instructions. This just connects the concept to chains: each agent in the kitchen brigade gets a focused skill set. The playbook each chef follows. Transition: Let’s see it in action.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DataReportal 2026 — https://datareportal.com/reports/digital-2026-one-billion-people-using-ai
AI has mass reach — over a billion people are using AI tools every month. But almost nobody is going deep. That’s the opportunity. Transition: How few are going deep?</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onboarding chain, now upgraded with skills:
• Agent 1 (Research) + 'Research Standards' — knows where to look, what data to prioritize, how to structure the brief. Already knows the company's data sources.
• Agent 2 (Draft) + 'Leadership Proposals' — knows the VP's preferred format, tone, level of detail, how to frame costs. Every proposal sounds like it was written for this audience.
• Agent 3 (Review) + 'Compliance Policy' — knows regulations, required disclaimers, approval workflows. Catches policy gaps you didn't know existed.
With skills, each agent already knows its specialty. Transition: What makes skills special?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compounding beat. Your feedback from each chain run becomes new skills. The VP's format becomes the 'Leadership Proposals' skill. Compliance gaps become the updated 'Compliance Policy' skill. Even though Dory won't remember, the skills will. Final Dory touchpoint. Transition: Let's see the numbers.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7 steps verbally:
1. Search for onboarding docs and survey data (20 min)
2. Copy-paste into AI, ask for draft (10 min)
3. Read output, realize it's missing budget context (5 min)
4. Find budget data, re-prompt (15 min)
5. Reformat to leadership template (20 min)
6. Ask AI to review draft (10 min)
7. Manually apply suggestions (15 min)
Total: ~1.5 hours of you being the bottleneck. This is the manual workflow the audience has watched evolve through the entire deck. Now it's at full scale and the pain is vivid. Transition: Now the chained way.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the chain:
• Agent 1 researches (pulls metrics, reads surveys, summarizes pain points)
• Agent 2 drafts (one-page exec brief for VP of People)
• Agent 3 reviews (checks against leadership template and compliance policy)
• You judge (review, adjust, approve)
Same proposal quality. The chain did 1 hour 15 minutes of grunt work. You spent 15 minutes on judgment — the part only humans can do. Transition: And it gets better every time.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climax. The skills compounding beat is the final Dory touchpoint. Your feedback from each run becomes new skills — the VP's format, compliance gaps, research standards. Even though Dory forgets, the skills persist. Same proposal. 15 minutes of judgment instead of 1.5 hours of grunt work. And next time it's even faster. Transition to closing.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Emotional reset before the callback. Pause. Let the pacing shift.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Callback to slide 2. They were an Explorer who became an Orchestrator. They learned to whisper (prompt engineering). They became a strategist (context + skills). They let agents operate. They orchestrated the brigade. Transition: The punchline.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same task. Two minutes. That's the trick. Now you know it too. Let this land. Long pause. This is the emotional peak of the entire deck. Everything from slide 1 has been building to this moment. Transition: One final thought.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Clean exit. The secret was in knowing how to work with it. One task, this week — not 'transform everything.'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Reuters — https://www.reuters.com/commentary/breakingviews/ai-investment-bubble-inflated-by-trio-dilemmas-2025-09-25/
Fewer than 2% of AI users pay for premium tiers. The opportunity gap is enormous — almost nobody is using AI seriously. If you learn to use it well, you’re already in the top percentile. Transition: We’ve seen this pattern before.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major technology era followed the same pattern:
• PCs (1980s): US productivity growth doubled (0.6% → 1.0%/yr) — Fed Reserve — https://www.stlouisfed.org/on-the-economy/2024/apr/ai-productivity-growth-evidence-historical-development-other-technologies
• Internet (1990s): Global business online 7% → 30% — Visual Capitalist — https://www.visualcapitalist.com/rising-speed-technological-adoption/
• Smartphones (2010s): The pattern speaks for itself
• AI (Now): $7T projected GDP impact over 10 years — Goldman Sachs — https://www.goldmansachs.com/insights/articles/generative-ai-could-raise-global-gdp-by-7-percent
Every era had skeptics. Every era punished those who waited. The only question is how fast you adapt. Transition: Let’s look at where AI is right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Sources:
• McKinsey Global Institute ($2.6–4.4T annually) — https://www.mckinsey.com/capabilities/mckinsey-digital/our-insights/the-economic-potential-of-generative-ai-the-next-productivity-frontier
• ServiceNow (31% in full production) — https://www.servicenow.com/content/dam/servicenow-assets/public/en-us/doc-type/resource-center/white-paper/wp-enterprise-ai-maturity-index-2025.pdf
• Microsoft Security Blog (80% of Fortune 500 have active AI agents) — https://www.microsoft.com/en-us/security/blog/2026/02/10/80-of-fortune-500-use-active-ai-agents-observability-governance-and-security-shape-the-new-frontier/
The third stat is the killer — the gap between having AI and using it well is enormous. Transition: So what’s the core skill?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hyperlink" Target="https://www.secondtalent.com/resources/ai-coding-assistant-statistics/" TargetMode="External"/><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hyperlink" Target="https://addyo.substack.com/p/the-reality-of-ai-assisted-software" TargetMode="External"/><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hyperlink" Target="https://www.neowin.net/news/microsoft-q2-2026-key-figures-include-copilot-windows-11-and-record-xbox-growth/" TargetMode="External"/><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image" Target="../media/image-49-4.png"/><Relationship Id="rId5" Type="http://schemas.openxmlformats.org/officeDocument/2006/relationships/image" Target="../media/image-49-5.png"/><Relationship Id="rId6" Type="http://schemas.openxmlformats.org/officeDocument/2006/relationships/image" Target="../media/image-49-6.png"/><Relationship Id="rId7" Type="http://schemas.openxmlformats.org/officeDocument/2006/relationships/slideLayout" Target="../slideLayouts/slideLayout1.xml"/><Relationship Id="rId8"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1.png"/><Relationship Id="rId3" Type="http://schemas.openxmlformats.org/officeDocument/2006/relationships/image" Target="../media/image-55-1.png"/><Relationship Id="rId4" Type="http://schemas.openxmlformats.org/officeDocument/2006/relationships/image" Target="../media/image-55-1.png"/><Relationship Id="rId5" Type="http://schemas.openxmlformats.org/officeDocument/2006/relationships/image" Target="../media/image-55-1.png"/><Relationship Id="rId6" Type="http://schemas.openxmlformats.org/officeDocument/2006/relationships/slideLayout" Target="../slideLayouts/slideLayout1.xml"/><Relationship Id="rId7"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hyperlink" Target="https://datareportal.com/reports/digital-2026-one-billion-people-using-ai" TargetMode="External"/><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hyperlink" Target="https://www.reuters.com/commentary/breakingviews/ai-investment-bubble-inflated-by-trio-dilemmas-2025-09-25/" TargetMode="External"/><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hyperlink" Target="https://www.mckinsey.com/capabilities/mckinsey-digital/our-insights/the-economic-potential-of-generative-ai-the-next-productivity-frontier" TargetMode="External"/><Relationship Id="rId2" Type="http://schemas.openxmlformats.org/officeDocument/2006/relationships/hyperlink" Target="https://www.servicenow.com/content/dam/servicenow-assets/public/en-us/doc-type/resource-center/white-paper/wp-enterprise-ai-maturity-index-2025.pdf" TargetMode="External"/><Relationship Id="rId3" Type="http://schemas.openxmlformats.org/officeDocument/2006/relationships/slideLayout" Target="../slideLayouts/slideLayout1.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731520"/>
            <a:ext cx="7315200" cy="2286000"/>
          </a:xfrm>
          <a:prstGeom prst="rect">
            <a:avLst/>
          </a:prstGeom>
          <a:noFill/>
          <a:ln/>
        </p:spPr>
        <p:txBody>
          <a:bodyPr wrap="square" lIns="0" tIns="0" rIns="0" bIns="0" rtlCol="0" anchor="ctr"/>
          <a:lstStyle/>
          <a:p>
            <a:pPr algn="ctr" indent="0" marL="0">
              <a:buNone/>
            </a:pPr>
            <a:r>
              <a:rPr lang="en-US" sz="6400" b="1" dirty="0">
                <a:solidFill>
                  <a:srgbClr val="FFFFFF"/>
                </a:solidFill>
                <a:latin typeface="Georgia" pitchFamily="34" charset="0"/>
                <a:ea typeface="Georgia" pitchFamily="34" charset="-122"/>
                <a:cs typeface="Georgia" pitchFamily="34" charset="-120"/>
              </a:rPr>
              <a:t>AI Best Practices</a:t>
            </a:r>
            <a:endParaRPr lang="en-US" sz="6400" dirty="0"/>
          </a:p>
        </p:txBody>
      </p:sp>
      <p:sp>
        <p:nvSpPr>
          <p:cNvPr id="4" name="Text 2"/>
          <p:cNvSpPr/>
          <p:nvPr/>
        </p:nvSpPr>
        <p:spPr>
          <a:xfrm>
            <a:off x="1371600" y="3200400"/>
            <a:ext cx="6400800" cy="548640"/>
          </a:xfrm>
          <a:prstGeom prst="rect">
            <a:avLst/>
          </a:prstGeom>
          <a:noFill/>
          <a:ln/>
        </p:spPr>
        <p:txBody>
          <a:bodyPr wrap="square" lIns="0" tIns="0" rIns="0" bIns="0" rtlCol="0" anchor="ctr"/>
          <a:lstStyle/>
          <a:p>
            <a:pPr algn="ctr" indent="0" marL="0">
              <a:buNone/>
            </a:pPr>
            <a:r>
              <a:rPr lang="en-US" sz="2200" i="1" dirty="0">
                <a:solidFill>
                  <a:srgbClr val="94A3B8"/>
                </a:solidFill>
                <a:latin typeface="Calibri" pitchFamily="34" charset="0"/>
                <a:ea typeface="Calibri" pitchFamily="34" charset="-122"/>
                <a:cs typeface="Calibri" pitchFamily="34" charset="-120"/>
              </a:rPr>
              <a:t>A guide to AI that actually works</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core skill for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talking.</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have it.</a:t>
            </a:r>
            <a:endParaRPr lang="en-US" sz="2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see what most people get wrong.</a:t>
            </a:r>
            <a:endParaRPr 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274320" y="182880"/>
            <a:ext cx="1828800" cy="457200"/>
          </a:xfrm>
          <a:prstGeom prst="rect">
            <a:avLst/>
          </a:prstGeom>
          <a:noFill/>
          <a:ln/>
        </p:spPr>
        <p:txBody>
          <a:bodyPr wrap="square" lIns="0" tIns="0" rIns="0" bIns="0" rtlCol="0" anchor="ctr"/>
          <a:lstStyle/>
          <a:p>
            <a:pPr indent="0" marL="0">
              <a:buNone/>
            </a:pPr>
            <a:r>
              <a:rPr lang="en-US" sz="3200" b="1" dirty="0">
                <a:solidFill>
                  <a:srgbClr val="FFFFFF"/>
                </a:solidFill>
                <a:latin typeface="Calibri" pitchFamily="34" charset="0"/>
                <a:ea typeface="Calibri" pitchFamily="34" charset="-122"/>
                <a:cs typeface="Calibri" pitchFamily="34" charset="-120"/>
              </a:rPr>
              <a:t>ChatGPT</a:t>
            </a:r>
            <a:endParaRPr lang="en-US" sz="3200" dirty="0"/>
          </a:p>
        </p:txBody>
      </p:sp>
      <p:sp>
        <p:nvSpPr>
          <p:cNvPr id="4" name="Text 2"/>
          <p:cNvSpPr/>
          <p:nvPr/>
        </p:nvSpPr>
        <p:spPr>
          <a:xfrm>
            <a:off x="5029200" y="274320"/>
            <a:ext cx="1828800" cy="457200"/>
          </a:xfrm>
          <a:prstGeom prst="rect">
            <a:avLst/>
          </a:prstGeom>
          <a:noFill/>
          <a:ln/>
        </p:spPr>
        <p:txBody>
          <a:bodyPr wrap="square" lIns="0" tIns="0" rIns="0" bIns="0" rtlCol="0" anchor="ctr"/>
          <a:lstStyle/>
          <a:p>
            <a:pPr indent="0" marL="0">
              <a:buNone/>
            </a:pPr>
            <a:r>
              <a:rPr lang="en-US" sz="3600" b="1" dirty="0">
                <a:solidFill>
                  <a:srgbClr val="FFFFFF"/>
                </a:solidFill>
                <a:latin typeface="Calibri" pitchFamily="34" charset="0"/>
                <a:ea typeface="Calibri" pitchFamily="34" charset="-122"/>
                <a:cs typeface="Calibri" pitchFamily="34" charset="-120"/>
              </a:rPr>
              <a:t>LLM</a:t>
            </a:r>
            <a:endParaRPr lang="en-US" sz="3600" dirty="0"/>
          </a:p>
        </p:txBody>
      </p:sp>
      <p:sp>
        <p:nvSpPr>
          <p:cNvPr id="5" name="Text 3"/>
          <p:cNvSpPr/>
          <p:nvPr/>
        </p:nvSpPr>
        <p:spPr>
          <a:xfrm>
            <a:off x="2743200" y="82296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GPT</a:t>
            </a:r>
            <a:endParaRPr lang="en-US" sz="2800" dirty="0"/>
          </a:p>
        </p:txBody>
      </p:sp>
      <p:sp>
        <p:nvSpPr>
          <p:cNvPr id="6" name="Text 4"/>
          <p:cNvSpPr/>
          <p:nvPr/>
        </p:nvSpPr>
        <p:spPr>
          <a:xfrm>
            <a:off x="6858000" y="5486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Claude</a:t>
            </a:r>
            <a:endParaRPr lang="en-US" sz="2800" dirty="0"/>
          </a:p>
        </p:txBody>
      </p:sp>
      <p:sp>
        <p:nvSpPr>
          <p:cNvPr id="7" name="Text 5"/>
          <p:cNvSpPr/>
          <p:nvPr/>
        </p:nvSpPr>
        <p:spPr>
          <a:xfrm>
            <a:off x="457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Gemini</a:t>
            </a:r>
            <a:endParaRPr lang="en-US" sz="2800" dirty="0"/>
          </a:p>
        </p:txBody>
      </p:sp>
      <p:sp>
        <p:nvSpPr>
          <p:cNvPr id="8" name="Text 6"/>
          <p:cNvSpPr/>
          <p:nvPr/>
        </p:nvSpPr>
        <p:spPr>
          <a:xfrm>
            <a:off x="7315200" y="16459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MCP</a:t>
            </a:r>
            <a:endParaRPr lang="en-US" sz="2800" dirty="0"/>
          </a:p>
        </p:txBody>
      </p:sp>
      <p:sp>
        <p:nvSpPr>
          <p:cNvPr id="9" name="Text 7"/>
          <p:cNvSpPr/>
          <p:nvPr/>
        </p:nvSpPr>
        <p:spPr>
          <a:xfrm>
            <a:off x="2286000" y="20116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tokens</a:t>
            </a:r>
            <a:endParaRPr lang="en-US" sz="2800" dirty="0"/>
          </a:p>
        </p:txBody>
      </p:sp>
      <p:sp>
        <p:nvSpPr>
          <p:cNvPr id="10" name="Text 8"/>
          <p:cNvSpPr/>
          <p:nvPr/>
        </p:nvSpPr>
        <p:spPr>
          <a:xfrm>
            <a:off x="4114800" y="14630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agents</a:t>
            </a:r>
            <a:endParaRPr lang="en-US" sz="2800" dirty="0"/>
          </a:p>
        </p:txBody>
      </p:sp>
      <p:sp>
        <p:nvSpPr>
          <p:cNvPr id="11" name="Text 9"/>
          <p:cNvSpPr/>
          <p:nvPr/>
        </p:nvSpPr>
        <p:spPr>
          <a:xfrm>
            <a:off x="5943600" y="22860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RAG</a:t>
            </a:r>
            <a:endParaRPr lang="en-US" sz="2800" dirty="0"/>
          </a:p>
        </p:txBody>
      </p:sp>
      <p:sp>
        <p:nvSpPr>
          <p:cNvPr id="12" name="Text 10"/>
          <p:cNvSpPr/>
          <p:nvPr/>
        </p:nvSpPr>
        <p:spPr>
          <a:xfrm>
            <a:off x="1371600" y="27432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fine-tuning</a:t>
            </a:r>
            <a:endParaRPr lang="en-US" sz="2800" dirty="0"/>
          </a:p>
        </p:txBody>
      </p:sp>
      <p:sp>
        <p:nvSpPr>
          <p:cNvPr id="13" name="Text 11"/>
          <p:cNvSpPr/>
          <p:nvPr/>
        </p:nvSpPr>
        <p:spPr>
          <a:xfrm>
            <a:off x="3474720" y="2926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embeddings</a:t>
            </a:r>
            <a:endParaRPr lang="en-US" sz="2800" dirty="0"/>
          </a:p>
        </p:txBody>
      </p:sp>
      <p:sp>
        <p:nvSpPr>
          <p:cNvPr id="14" name="Text 12"/>
          <p:cNvSpPr/>
          <p:nvPr/>
        </p:nvSpPr>
        <p:spPr>
          <a:xfrm>
            <a:off x="6400800" y="27432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prompts</a:t>
            </a:r>
            <a:endParaRPr lang="en-US" sz="2800" dirty="0"/>
          </a:p>
        </p:txBody>
      </p:sp>
      <p:sp>
        <p:nvSpPr>
          <p:cNvPr id="15" name="Text 13"/>
          <p:cNvSpPr/>
          <p:nvPr/>
        </p:nvSpPr>
        <p:spPr>
          <a:xfrm>
            <a:off x="457200" y="347472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copilot</a:t>
            </a:r>
            <a:endParaRPr lang="en-US" sz="2800" dirty="0"/>
          </a:p>
        </p:txBody>
      </p:sp>
      <p:sp>
        <p:nvSpPr>
          <p:cNvPr id="16" name="Text 14"/>
          <p:cNvSpPr/>
          <p:nvPr/>
        </p:nvSpPr>
        <p:spPr>
          <a:xfrm>
            <a:off x="4572000" y="32004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AGI</a:t>
            </a:r>
            <a:endParaRPr lang="en-US" sz="2800" dirty="0"/>
          </a:p>
        </p:txBody>
      </p:sp>
      <p:sp>
        <p:nvSpPr>
          <p:cNvPr id="17" name="Text 15"/>
          <p:cNvSpPr/>
          <p:nvPr/>
        </p:nvSpPr>
        <p:spPr>
          <a:xfrm>
            <a:off x="2560320" y="1371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transformer</a:t>
            </a:r>
            <a:endParaRPr lang="en-US" sz="2800" dirty="0"/>
          </a:p>
        </p:txBody>
      </p:sp>
      <p:sp>
        <p:nvSpPr>
          <p:cNvPr id="18" name="Text 16"/>
          <p:cNvSpPr/>
          <p:nvPr/>
        </p:nvSpPr>
        <p:spPr>
          <a:xfrm>
            <a:off x="5303520" y="10972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neural net</a:t>
            </a:r>
            <a:endParaRPr lang="en-US" sz="2800" dirty="0"/>
          </a:p>
        </p:txBody>
      </p:sp>
      <p:sp>
        <p:nvSpPr>
          <p:cNvPr id="19" name="Text 17"/>
          <p:cNvSpPr/>
          <p:nvPr/>
        </p:nvSpPr>
        <p:spPr>
          <a:xfrm>
            <a:off x="274320" y="6400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deep learning</a:t>
            </a:r>
            <a:endParaRPr lang="en-US" sz="2800" dirty="0"/>
          </a:p>
        </p:txBody>
      </p:sp>
      <p:sp>
        <p:nvSpPr>
          <p:cNvPr id="20" name="Text 18"/>
          <p:cNvSpPr/>
          <p:nvPr/>
        </p:nvSpPr>
        <p:spPr>
          <a:xfrm>
            <a:off x="7132320" y="32004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Anthropic</a:t>
            </a:r>
            <a:endParaRPr lang="en-US" sz="2800" dirty="0"/>
          </a:p>
        </p:txBody>
      </p:sp>
      <p:sp>
        <p:nvSpPr>
          <p:cNvPr id="21" name="Text 19"/>
          <p:cNvSpPr/>
          <p:nvPr/>
        </p:nvSpPr>
        <p:spPr>
          <a:xfrm>
            <a:off x="457200" y="100584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OpenAI</a:t>
            </a:r>
            <a:endParaRPr lang="en-US" sz="2800" dirty="0"/>
          </a:p>
        </p:txBody>
      </p:sp>
      <p:sp>
        <p:nvSpPr>
          <p:cNvPr id="22" name="Text 20"/>
          <p:cNvSpPr/>
          <p:nvPr/>
        </p:nvSpPr>
        <p:spPr>
          <a:xfrm>
            <a:off x="32004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inference</a:t>
            </a:r>
            <a:endParaRPr lang="en-US" sz="2800" dirty="0"/>
          </a:p>
        </p:txBody>
      </p:sp>
      <p:sp>
        <p:nvSpPr>
          <p:cNvPr id="23" name="Text 21"/>
          <p:cNvSpPr/>
          <p:nvPr/>
        </p:nvSpPr>
        <p:spPr>
          <a:xfrm>
            <a:off x="7315200" y="274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training</a:t>
            </a:r>
            <a:endParaRPr lang="en-US" sz="2800" dirty="0"/>
          </a:p>
        </p:txBody>
      </p:sp>
      <p:sp>
        <p:nvSpPr>
          <p:cNvPr id="24" name="Text 22"/>
          <p:cNvSpPr/>
          <p:nvPr/>
        </p:nvSpPr>
        <p:spPr>
          <a:xfrm>
            <a:off x="457200" y="384048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parameters</a:t>
            </a:r>
            <a:endParaRPr lang="en-US" sz="2800" dirty="0"/>
          </a:p>
        </p:txBody>
      </p:sp>
      <p:sp>
        <p:nvSpPr>
          <p:cNvPr id="25" name="Text 23"/>
          <p:cNvSpPr/>
          <p:nvPr/>
        </p:nvSpPr>
        <p:spPr>
          <a:xfrm>
            <a:off x="4114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context window</a:t>
            </a:r>
            <a:endParaRPr lang="en-US" sz="2800" dirty="0"/>
          </a:p>
        </p:txBody>
      </p:sp>
      <p:sp>
        <p:nvSpPr>
          <p:cNvPr id="26" name="Text 24"/>
          <p:cNvSpPr/>
          <p:nvPr/>
        </p:nvSpPr>
        <p:spPr>
          <a:xfrm>
            <a:off x="1828800" y="365760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hallucination</a:t>
            </a:r>
            <a:endParaRPr lang="en-US" sz="2800" dirty="0"/>
          </a:p>
        </p:txBody>
      </p:sp>
      <p:sp>
        <p:nvSpPr>
          <p:cNvPr id="27" name="Text 25"/>
          <p:cNvSpPr/>
          <p:nvPr/>
        </p:nvSpPr>
        <p:spPr>
          <a:xfrm>
            <a:off x="6400800" y="365760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grounding</a:t>
            </a:r>
            <a:endParaRPr lang="en-US" sz="2800" dirty="0"/>
          </a:p>
        </p:txBody>
      </p:sp>
      <p:sp>
        <p:nvSpPr>
          <p:cNvPr id="28" name="Text 26"/>
          <p:cNvSpPr/>
          <p:nvPr/>
        </p:nvSpPr>
        <p:spPr>
          <a:xfrm>
            <a:off x="502920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retrieval</a:t>
            </a:r>
            <a:endParaRPr lang="en-US" sz="2800" dirty="0"/>
          </a:p>
        </p:txBody>
      </p:sp>
      <p:sp>
        <p:nvSpPr>
          <p:cNvPr id="29" name="Text 27"/>
          <p:cNvSpPr/>
          <p:nvPr/>
        </p:nvSpPr>
        <p:spPr>
          <a:xfrm>
            <a:off x="7132320" y="25603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vector DB</a:t>
            </a:r>
            <a:endParaRPr lang="en-US" sz="2800" dirty="0"/>
          </a:p>
        </p:txBody>
      </p:sp>
      <p:sp>
        <p:nvSpPr>
          <p:cNvPr id="30" name="Text 28"/>
          <p:cNvSpPr/>
          <p:nvPr/>
        </p:nvSpPr>
        <p:spPr>
          <a:xfrm>
            <a:off x="27432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Llama</a:t>
            </a:r>
            <a:endParaRPr lang="en-US" sz="2800" dirty="0"/>
          </a:p>
        </p:txBody>
      </p:sp>
      <p:sp>
        <p:nvSpPr>
          <p:cNvPr id="31" name="Text 29"/>
          <p:cNvSpPr/>
          <p:nvPr/>
        </p:nvSpPr>
        <p:spPr>
          <a:xfrm>
            <a:off x="5486400" y="3474720"/>
            <a:ext cx="1828800" cy="457200"/>
          </a:xfrm>
          <a:prstGeom prst="rect">
            <a:avLst/>
          </a:prstGeom>
          <a:noFill/>
          <a:ln/>
        </p:spPr>
        <p:txBody>
          <a:bodyPr wrap="square" lIns="0" tIns="0" rIns="0" bIns="0" rtlCol="0" anchor="ctr"/>
          <a:lstStyle/>
          <a:p>
            <a:pPr indent="0" marL="0">
              <a:buNone/>
            </a:pPr>
            <a:r>
              <a:rPr lang="en-US" sz="2800" dirty="0">
                <a:solidFill>
                  <a:srgbClr val="94A3B8"/>
                </a:solidFill>
                <a:latin typeface="Calibri" pitchFamily="34" charset="0"/>
                <a:ea typeface="Calibri" pitchFamily="34" charset="-122"/>
                <a:cs typeface="Calibri" pitchFamily="34" charset="-120"/>
              </a:rPr>
              <a:t>open-source</a:t>
            </a:r>
            <a:endParaRPr lang="en-US" sz="2800" dirty="0"/>
          </a:p>
        </p:txBody>
      </p:sp>
      <p:sp>
        <p:nvSpPr>
          <p:cNvPr id="32" name="Text 30"/>
          <p:cNvSpPr/>
          <p:nvPr/>
        </p:nvSpPr>
        <p:spPr>
          <a:xfrm>
            <a:off x="3474720" y="182880"/>
            <a:ext cx="1828800" cy="457200"/>
          </a:xfrm>
          <a:prstGeom prst="rect">
            <a:avLst/>
          </a:prstGeom>
          <a:noFill/>
          <a:ln/>
        </p:spPr>
        <p:txBody>
          <a:bodyPr wrap="square" lIns="0" tIns="0" rIns="0" bIns="0" rtlCol="0" anchor="ctr"/>
          <a:lstStyle/>
          <a:p>
            <a:pP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365760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LLM</a:t>
            </a:r>
            <a:endParaRPr lang="en-US" sz="2800" dirty="0"/>
          </a:p>
        </p:txBody>
      </p:sp>
      <p:sp>
        <p:nvSpPr>
          <p:cNvPr id="4" name="Text 2"/>
          <p:cNvSpPr/>
          <p:nvPr/>
        </p:nvSpPr>
        <p:spPr>
          <a:xfrm>
            <a:off x="274320" y="1828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GPT</a:t>
            </a:r>
            <a:endParaRPr lang="en-US" sz="2800" dirty="0"/>
          </a:p>
        </p:txBody>
      </p:sp>
      <p:sp>
        <p:nvSpPr>
          <p:cNvPr id="5" name="Text 3"/>
          <p:cNvSpPr/>
          <p:nvPr/>
        </p:nvSpPr>
        <p:spPr>
          <a:xfrm>
            <a:off x="7315200" y="27432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Claude</a:t>
            </a:r>
            <a:endParaRPr lang="en-US" sz="2800" dirty="0"/>
          </a:p>
        </p:txBody>
      </p:sp>
      <p:sp>
        <p:nvSpPr>
          <p:cNvPr id="6" name="Text 4"/>
          <p:cNvSpPr/>
          <p:nvPr/>
        </p:nvSpPr>
        <p:spPr>
          <a:xfrm>
            <a:off x="457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Gemini</a:t>
            </a:r>
            <a:endParaRPr lang="en-US" sz="2800" dirty="0"/>
          </a:p>
        </p:txBody>
      </p:sp>
      <p:sp>
        <p:nvSpPr>
          <p:cNvPr id="7" name="Text 5"/>
          <p:cNvSpPr/>
          <p:nvPr/>
        </p:nvSpPr>
        <p:spPr>
          <a:xfrm>
            <a:off x="384048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tokens</a:t>
            </a:r>
            <a:endParaRPr lang="en-US" sz="2800" dirty="0"/>
          </a:p>
        </p:txBody>
      </p:sp>
      <p:sp>
        <p:nvSpPr>
          <p:cNvPr id="8" name="Text 6"/>
          <p:cNvSpPr/>
          <p:nvPr/>
        </p:nvSpPr>
        <p:spPr>
          <a:xfrm>
            <a:off x="457200" y="38404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copilot</a:t>
            </a:r>
            <a:endParaRPr lang="en-US" sz="2800" dirty="0"/>
          </a:p>
        </p:txBody>
      </p:sp>
      <p:sp>
        <p:nvSpPr>
          <p:cNvPr id="9" name="Text 7"/>
          <p:cNvSpPr/>
          <p:nvPr/>
        </p:nvSpPr>
        <p:spPr>
          <a:xfrm>
            <a:off x="4114800" y="3840480"/>
            <a:ext cx="1828800" cy="365760"/>
          </a:xfrm>
          <a:prstGeom prst="rect">
            <a:avLst/>
          </a:prstGeom>
          <a:noFill/>
          <a:ln/>
        </p:spPr>
        <p:txBody>
          <a:bodyPr wrap="square" lIns="0" tIns="0" rIns="0" bIns="0" rtlCol="0" anchor="ctr"/>
          <a:lstStyle/>
          <a:p>
            <a:pPr indent="0" marL="0">
              <a:buNone/>
            </a:pPr>
            <a:r>
              <a:rPr lang="en-US" sz="2800" b="1" dirty="0">
                <a:solidFill>
                  <a:srgbClr val="2A2A4E"/>
                </a:solidFill>
                <a:latin typeface="Calibri" pitchFamily="34" charset="0"/>
                <a:ea typeface="Calibri" pitchFamily="34" charset="-122"/>
                <a:cs typeface="Calibri" pitchFamily="34" charset="-120"/>
              </a:rPr>
              <a:t>AGI</a:t>
            </a:r>
            <a:endParaRPr lang="en-US" sz="2800" dirty="0"/>
          </a:p>
        </p:txBody>
      </p:sp>
      <p:sp>
        <p:nvSpPr>
          <p:cNvPr id="10" name="Text 8"/>
          <p:cNvSpPr/>
          <p:nvPr/>
        </p:nvSpPr>
        <p:spPr>
          <a:xfrm>
            <a:off x="7315200" y="2011680"/>
            <a:ext cx="1828800" cy="365760"/>
          </a:xfrm>
          <a:prstGeom prst="rect">
            <a:avLst/>
          </a:prstGeom>
          <a:noFill/>
          <a:ln/>
        </p:spPr>
        <p:txBody>
          <a:bodyPr wrap="square" lIns="0" tIns="0" rIns="0" bIns="0" rtlCol="0" anchor="ctr"/>
          <a:lstStyle/>
          <a:p>
            <a:pPr indent="0" marL="0">
              <a:buNone/>
            </a:pPr>
            <a:r>
              <a:rPr lang="en-US" sz="2800" dirty="0">
                <a:solidFill>
                  <a:srgbClr val="2A2A4E"/>
                </a:solidFill>
                <a:latin typeface="Calibri" pitchFamily="34" charset="0"/>
                <a:ea typeface="Calibri" pitchFamily="34" charset="-122"/>
                <a:cs typeface="Calibri" pitchFamily="34" charset="-120"/>
              </a:rPr>
              <a:t>training</a:t>
            </a:r>
            <a:endParaRPr lang="en-US" sz="2800" dirty="0"/>
          </a:p>
        </p:txBody>
      </p:sp>
      <p:sp>
        <p:nvSpPr>
          <p:cNvPr id="11" name="Shape 9"/>
          <p:cNvSpPr/>
          <p:nvPr/>
        </p:nvSpPr>
        <p:spPr>
          <a:xfrm>
            <a:off x="457200" y="548640"/>
            <a:ext cx="3474720" cy="1097280"/>
          </a:xfrm>
          <a:prstGeom prst="roundRect">
            <a:avLst>
              <a:gd name="adj" fmla="val 8333"/>
            </a:avLst>
          </a:prstGeom>
          <a:solidFill>
            <a:srgbClr val="00B4D8"/>
          </a:solidFill>
          <a:ln/>
        </p:spPr>
      </p:sp>
      <p:sp>
        <p:nvSpPr>
          <p:cNvPr id="12" name="Text 10"/>
          <p:cNvSpPr/>
          <p:nvPr/>
        </p:nvSpPr>
        <p:spPr>
          <a:xfrm>
            <a:off x="594360" y="54864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What's the difference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between ChatGPT and GPT?</a:t>
            </a:r>
            <a:endParaRPr lang="en-US" sz="2200" dirty="0"/>
          </a:p>
        </p:txBody>
      </p:sp>
      <p:sp>
        <p:nvSpPr>
          <p:cNvPr id="13" name="Shape 11"/>
          <p:cNvSpPr/>
          <p:nvPr/>
        </p:nvSpPr>
        <p:spPr>
          <a:xfrm>
            <a:off x="5029200" y="914400"/>
            <a:ext cx="3474720" cy="1097280"/>
          </a:xfrm>
          <a:prstGeom prst="roundRect">
            <a:avLst>
              <a:gd name="adj" fmla="val 8333"/>
            </a:avLst>
          </a:prstGeom>
          <a:solidFill>
            <a:srgbClr val="00B4D8"/>
          </a:solidFill>
          <a:ln/>
        </p:spPr>
      </p:sp>
      <p:sp>
        <p:nvSpPr>
          <p:cNvPr id="14" name="Text 12"/>
          <p:cNvSpPr/>
          <p:nvPr/>
        </p:nvSpPr>
        <p:spPr>
          <a:xfrm>
            <a:off x="5166360" y="91440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Is Claude the same</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as ChatGPT?</a:t>
            </a:r>
            <a:endParaRPr lang="en-US" sz="2200" dirty="0"/>
          </a:p>
        </p:txBody>
      </p:sp>
      <p:sp>
        <p:nvSpPr>
          <p:cNvPr id="15" name="Shape 13"/>
          <p:cNvSpPr/>
          <p:nvPr/>
        </p:nvSpPr>
        <p:spPr>
          <a:xfrm>
            <a:off x="1371600" y="2560320"/>
            <a:ext cx="3474720" cy="1097280"/>
          </a:xfrm>
          <a:prstGeom prst="roundRect">
            <a:avLst>
              <a:gd name="adj" fmla="val 8333"/>
            </a:avLst>
          </a:prstGeom>
          <a:solidFill>
            <a:srgbClr val="00B4D8"/>
          </a:solidFill>
          <a:ln/>
        </p:spPr>
      </p:sp>
      <p:sp>
        <p:nvSpPr>
          <p:cNvPr id="16" name="Text 14"/>
          <p:cNvSpPr/>
          <p:nvPr/>
        </p:nvSpPr>
        <p:spPr>
          <a:xfrm>
            <a:off x="1508760" y="256032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What even is</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an agent?</a:t>
            </a:r>
            <a:endParaRPr lang="en-US" sz="2200" dirty="0"/>
          </a:p>
        </p:txBody>
      </p:sp>
      <p:sp>
        <p:nvSpPr>
          <p:cNvPr id="17" name="Shape 15"/>
          <p:cNvSpPr/>
          <p:nvPr/>
        </p:nvSpPr>
        <p:spPr>
          <a:xfrm>
            <a:off x="5029200" y="2926080"/>
            <a:ext cx="3474720" cy="1097280"/>
          </a:xfrm>
          <a:prstGeom prst="roundRect">
            <a:avLst>
              <a:gd name="adj" fmla="val 8333"/>
            </a:avLst>
          </a:prstGeom>
          <a:solidFill>
            <a:srgbClr val="00B4D8"/>
          </a:solidFill>
          <a:ln/>
        </p:spPr>
      </p:sp>
      <p:sp>
        <p:nvSpPr>
          <p:cNvPr id="18" name="Text 16"/>
          <p:cNvSpPr/>
          <p:nvPr/>
        </p:nvSpPr>
        <p:spPr>
          <a:xfrm>
            <a:off x="5166360" y="2926080"/>
            <a:ext cx="3200400" cy="1097280"/>
          </a:xfrm>
          <a:prstGeom prst="rect">
            <a:avLst/>
          </a:prstGeom>
          <a:noFill/>
          <a:ln/>
        </p:spPr>
        <p:txBody>
          <a:bodyPr wrap="square" lIns="0" tIns="0" rIns="0" bIns="0" rtlCol="0" anchor="ctr"/>
          <a:lstStyle/>
          <a:p>
            <a:pPr indent="0" marL="0">
              <a:buNone/>
            </a:pPr>
            <a:r>
              <a:rPr lang="en-US" sz="2200" b="1" dirty="0">
                <a:solidFill>
                  <a:srgbClr val="FFFFFF"/>
                </a:solidFill>
                <a:latin typeface="Calibri" pitchFamily="34" charset="0"/>
                <a:ea typeface="Calibri" pitchFamily="34" charset="-122"/>
                <a:cs typeface="Calibri" pitchFamily="34" charset="-120"/>
              </a:rPr>
              <a:t>Do I need to know</a:t>
            </a:r>
            <a:endParaRPr lang="en-US" sz="2200" dirty="0"/>
          </a:p>
          <a:p>
            <a:pPr indent="0" marL="0">
              <a:buNone/>
            </a:pPr>
            <a:r>
              <a:rPr lang="en-US" sz="2200" b="1" dirty="0">
                <a:solidFill>
                  <a:srgbClr val="FFFFFF"/>
                </a:solidFill>
                <a:latin typeface="Calibri" pitchFamily="34" charset="0"/>
                <a:ea typeface="Calibri" pitchFamily="34" charset="-122"/>
                <a:cs typeface="Calibri" pitchFamily="34" charset="-120"/>
              </a:rPr>
              <a:t>what a token is?</a:t>
            </a:r>
            <a:endParaRPr lang="en-US" sz="22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3429000" y="902970"/>
            <a:ext cx="2286000" cy="731520"/>
          </a:xfrm>
          <a:prstGeom prst="roundRect">
            <a:avLst>
              <a:gd name="adj" fmla="val 10000"/>
            </a:avLst>
          </a:prstGeom>
          <a:solidFill>
            <a:srgbClr val="00B4D8"/>
          </a:solidFill>
          <a:ln/>
        </p:spPr>
      </p:sp>
      <p:sp>
        <p:nvSpPr>
          <p:cNvPr id="4" name="Text 2"/>
          <p:cNvSpPr/>
          <p:nvPr/>
        </p:nvSpPr>
        <p:spPr>
          <a:xfrm>
            <a:off x="3429000" y="90297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App</a:t>
            </a:r>
            <a:endParaRPr lang="en-US" sz="2800" dirty="0"/>
          </a:p>
        </p:txBody>
      </p:sp>
      <p:sp>
        <p:nvSpPr>
          <p:cNvPr id="5" name="Shape 3"/>
          <p:cNvSpPr/>
          <p:nvPr/>
        </p:nvSpPr>
        <p:spPr>
          <a:xfrm>
            <a:off x="3429000" y="1771650"/>
            <a:ext cx="2286000" cy="731520"/>
          </a:xfrm>
          <a:prstGeom prst="roundRect">
            <a:avLst>
              <a:gd name="adj" fmla="val 10000"/>
            </a:avLst>
          </a:prstGeom>
          <a:solidFill>
            <a:srgbClr val="0099B8"/>
          </a:solidFill>
          <a:ln/>
        </p:spPr>
      </p:sp>
      <p:sp>
        <p:nvSpPr>
          <p:cNvPr id="6" name="Text 4"/>
          <p:cNvSpPr/>
          <p:nvPr/>
        </p:nvSpPr>
        <p:spPr>
          <a:xfrm>
            <a:off x="3429000" y="177165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Agent</a:t>
            </a:r>
            <a:endParaRPr lang="en-US" sz="2800" dirty="0"/>
          </a:p>
        </p:txBody>
      </p:sp>
      <p:sp>
        <p:nvSpPr>
          <p:cNvPr id="7" name="Shape 5"/>
          <p:cNvSpPr/>
          <p:nvPr/>
        </p:nvSpPr>
        <p:spPr>
          <a:xfrm>
            <a:off x="3429000" y="2640330"/>
            <a:ext cx="2286000" cy="731520"/>
          </a:xfrm>
          <a:prstGeom prst="roundRect">
            <a:avLst>
              <a:gd name="adj" fmla="val 10000"/>
            </a:avLst>
          </a:prstGeom>
          <a:solidFill>
            <a:srgbClr val="007A93"/>
          </a:solidFill>
          <a:ln/>
        </p:spPr>
      </p:sp>
      <p:sp>
        <p:nvSpPr>
          <p:cNvPr id="8" name="Text 6"/>
          <p:cNvSpPr/>
          <p:nvPr/>
        </p:nvSpPr>
        <p:spPr>
          <a:xfrm>
            <a:off x="3429000" y="264033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API</a:t>
            </a:r>
            <a:endParaRPr lang="en-US" sz="2800" dirty="0"/>
          </a:p>
        </p:txBody>
      </p:sp>
      <p:sp>
        <p:nvSpPr>
          <p:cNvPr id="9" name="Shape 7"/>
          <p:cNvSpPr/>
          <p:nvPr/>
        </p:nvSpPr>
        <p:spPr>
          <a:xfrm>
            <a:off x="3429000" y="3509010"/>
            <a:ext cx="2286000" cy="731520"/>
          </a:xfrm>
          <a:prstGeom prst="roundRect">
            <a:avLst>
              <a:gd name="adj" fmla="val 10000"/>
            </a:avLst>
          </a:prstGeom>
          <a:solidFill>
            <a:srgbClr val="005C6E"/>
          </a:solidFill>
          <a:ln/>
        </p:spPr>
      </p:sp>
      <p:sp>
        <p:nvSpPr>
          <p:cNvPr id="10" name="Text 8"/>
          <p:cNvSpPr/>
          <p:nvPr/>
        </p:nvSpPr>
        <p:spPr>
          <a:xfrm>
            <a:off x="3429000" y="3509010"/>
            <a:ext cx="2286000" cy="7315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LLM</a:t>
            </a:r>
            <a:endParaRPr 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 use apps.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Apps use agents.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Agents call APIs.</a:t>
            </a:r>
            <a:endParaRPr lang="en-US" sz="2800" dirty="0"/>
          </a:p>
          <a:p>
            <a:pPr algn="ctr" indent="0" marL="0">
              <a:buNone/>
            </a:pPr>
            <a:r>
              <a:rPr lang="en-US" sz="2800" b="1" dirty="0">
                <a:solidFill>
                  <a:srgbClr val="FFFFFF"/>
                </a:solidFill>
                <a:latin typeface="Calibri" pitchFamily="34" charset="0"/>
                <a:ea typeface="Calibri" pitchFamily="34" charset="-122"/>
                <a:cs typeface="Calibri" pitchFamily="34" charset="-120"/>
              </a:rPr>
              <a:t>APIs talk to LLMs.</a:t>
            </a:r>
            <a:endParaRPr lang="en-US" sz="2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457200"/>
            <a:ext cx="8229600" cy="7315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Who Makes What</a:t>
            </a:r>
            <a:endParaRPr lang="en-US" sz="4400" dirty="0"/>
          </a:p>
        </p:txBody>
      </p:sp>
      <p:graphicFrame>
        <p:nvGraphicFramePr>
          <p:cNvPr id="17" name="Table 0"/>
          <p:cNvGraphicFramePr>
            <a:graphicFrameLocks noGrp="1"/>
          </p:cNvGraphicFramePr>
          <p:nvPr>
            <p:extLst>
              <p:ext uri="{D42A27DB-BD31-4B8C-83A1-F6EECF244321}">
                <p14:modId xmlns:p14="http://schemas.microsoft.com/office/powerpoint/2010/main" val="1579011935"/>
              </p:ext>
            </p:extLst>
          </p:nvPr>
        </p:nvGraphicFramePr>
        <p:xfrm>
          <a:off x="914400" y="1371600"/>
          <a:ext cx="7315200" cy="914400"/>
        </p:xfrm>
        <a:graphic>
          <a:graphicData uri="http://schemas.openxmlformats.org/drawingml/2006/table">
            <a:tbl>
              <a:tblPr/>
              <a:tblGrid>
                <a:gridCol w="2377440"/>
                <a:gridCol w="2377440"/>
                <a:gridCol w="2560320"/>
              </a:tblGrid>
              <a:tr h="548640">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Company</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LLM</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c>
                  <a:txBody>
                    <a:bodyPr/>
                    <a:lstStyle/>
                    <a:p>
                      <a:pPr indent="0" marL="0">
                        <a:buNone/>
                      </a:pPr>
                      <a:r>
                        <a:rPr lang="en-US" sz="2000" b="1" dirty="0">
                          <a:solidFill>
                            <a:srgbClr val="FFFFFF"/>
                          </a:solidFill>
                          <a:latin typeface="Calibri" pitchFamily="34" charset="0"/>
                          <a:ea typeface="Calibri" pitchFamily="34" charset="-122"/>
                          <a:cs typeface="Calibri" pitchFamily="34" charset="-120"/>
                        </a:rPr>
                        <a:t>App</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solidFill>
                      <a:srgbClr val="00B4D8"/>
                    </a:solidFill>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ChatGPT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Anthropic</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Claude.ai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Google</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Gemini</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r h="594360">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Microsoft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(OpenAI's)</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c>
                  <a:txBody>
                    <a:bodyPr/>
                    <a:lstStyle/>
                    <a:p>
                      <a:pPr indent="0" marL="0">
                        <a:buNone/>
                      </a:pPr>
                      <a:r>
                        <a:rPr lang="en-US" sz="2000" dirty="0">
                          <a:solidFill>
                            <a:srgbClr val="E0E4E8"/>
                          </a:solidFill>
                          <a:latin typeface="Calibri" pitchFamily="34" charset="0"/>
                          <a:ea typeface="Calibri" pitchFamily="34" charset="-122"/>
                          <a:cs typeface="Calibri" pitchFamily="34" charset="-120"/>
                        </a:rPr>
                        <a:t>Copilot</a:t>
                      </a:r>
                      <a:endParaRPr lang="en-US" sz="2000" dirty="0">
                        <a:latin typeface="Calibri" charset="0"/>
                        <a:ea typeface="Calibri" charset="0"/>
                        <a:cs typeface="Calibri" charset="0"/>
                      </a:endParaRPr>
                    </a:p>
                  </a:txBody>
                  <a:tcPr marL="91440" marR="91440" marT="45720" marB="45720">
                    <a:lnL w="12700" cap="flat" cmpd="sng" algn="ctr">
                      <a:solidFill>
                        <a:srgbClr val="94A3B8"/>
                      </a:solidFill>
                      <a:prstDash val="solid"/>
                      <a:round/>
                      <a:headEnd type="none" w="med" len="med"/>
                      <a:tailEnd type="none" w="med" len="med"/>
                    </a:lnL>
                    <a:lnR w="12700" cap="flat" cmpd="sng" algn="ctr">
                      <a:solidFill>
                        <a:srgbClr val="94A3B8"/>
                      </a:solidFill>
                      <a:prstDash val="solid"/>
                      <a:round/>
                      <a:headEnd type="none" w="med" len="med"/>
                      <a:tailEnd type="none" w="med" len="med"/>
                    </a:lnR>
                    <a:lnT w="12700" cap="flat" cmpd="sng" algn="ctr">
                      <a:solidFill>
                        <a:srgbClr val="94A3B8"/>
                      </a:solidFill>
                      <a:prstDash val="solid"/>
                      <a:round/>
                      <a:headEnd type="none" w="med" len="med"/>
                      <a:tailEnd type="none" w="med" len="med"/>
                    </a:lnT>
                    <a:lnB w="12700" cap="flat" cmpd="sng" algn="ctr">
                      <a:solidFill>
                        <a:srgbClr val="94A3B8"/>
                      </a:solidFill>
                      <a:prstDash val="solid"/>
                      <a:round/>
                      <a:headEnd type="none" w="med" len="med"/>
                      <a:tailEnd type="none" w="med" len="med"/>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real action is in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agents and apps.</a:t>
            </a:r>
            <a:endParaRPr lang="en-US" sz="4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41%</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GitHub code is now AI-generated</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u="sng" dirty="0">
                <a:solidFill>
                  <a:srgbClr val="94A3B8"/>
                </a:solidFill>
                <a:latin typeface="Calibri" pitchFamily="34" charset="0"/>
                <a:ea typeface="Calibri" pitchFamily="34" charset="-122"/>
                <a:cs typeface="Calibri" pitchFamily="34" charset="-120"/>
                <a:hlinkClick r:id="rId1" invalidUrl="" action="" tgtFrame="" tooltip="" history="1" highlightClick="0" endSnd="0">
                  <a:extLst>
                    <a:ext uri="{A12FA001-AC4F-418D-AE19-62706E023703}">
                      <ahyp:hlinkClr xmlns:ahyp="http://schemas.microsoft.com/office/drawing/2018/hyperlinkcolor" val="tx"/>
                    </a:ext>
                  </a:extLst>
                </a:hlinkClick>
              </a:rPr>
              <a:t>Second Talent</a:t>
            </a:r>
            <a:endParaRPr lang="en-US"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8000" b="1" dirty="0">
                <a:solidFill>
                  <a:srgbClr val="E63946"/>
                </a:solidFill>
                <a:latin typeface="Georgia" pitchFamily="34" charset="0"/>
                <a:ea typeface="Georgia" pitchFamily="34" charset="-122"/>
                <a:cs typeface="Georgia" pitchFamily="34" charset="-120"/>
              </a:rPr>
              <a:t>19%</a:t>
            </a:r>
            <a:endParaRPr lang="en-US" sz="8000" dirty="0"/>
          </a:p>
          <a:p>
            <a:pPr algn="ctr" indent="0" marL="0">
              <a:buNone/>
            </a:pPr>
            <a:r>
              <a:rPr lang="en-US" sz="8000" b="1" dirty="0">
                <a:solidFill>
                  <a:srgbClr val="E63946"/>
                </a:solidFill>
                <a:latin typeface="Georgia" pitchFamily="34" charset="0"/>
                <a:ea typeface="Georgia" pitchFamily="34" charset="-122"/>
                <a:cs typeface="Georgia" pitchFamily="34" charset="-120"/>
              </a:rPr>
              <a:t>longer</a:t>
            </a:r>
            <a:endParaRPr lang="en-US" sz="8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when developers rely on AI</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without understanding it</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u="sng" dirty="0">
                <a:solidFill>
                  <a:srgbClr val="94A3B8"/>
                </a:solidFill>
                <a:latin typeface="Calibri" pitchFamily="34" charset="0"/>
                <a:ea typeface="Calibri" pitchFamily="34" charset="-122"/>
                <a:cs typeface="Calibri" pitchFamily="34" charset="-120"/>
                <a:hlinkClick r:id="rId1" invalidUrl="" action="" tgtFrame="" tooltip="" history="1" highlightClick="0" endSnd="0">
                  <a:extLst>
                    <a:ext uri="{A12FA001-AC4F-418D-AE19-62706E023703}">
                      <ahyp:hlinkClr xmlns:ahyp="http://schemas.microsoft.com/office/drawing/2018/hyperlinkcolor" val="tx"/>
                    </a:ext>
                  </a:extLst>
                </a:hlinkClick>
              </a:rPr>
              <a:t>Addy Osmani</a:t>
            </a:r>
            <a:endParaRPr lang="en-US"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2800" b="1" dirty="0">
                <a:solidFill>
                  <a:srgbClr val="E0E4E8"/>
                </a:solidFill>
                <a:latin typeface="Calibri" pitchFamily="34" charset="0"/>
                <a:ea typeface="Calibri" pitchFamily="34" charset="-122"/>
                <a:cs typeface="Calibri" pitchFamily="34" charset="-120"/>
              </a:rPr>
              <a:t>Last month, someone spent 45 minutes</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on a one-page summary using ChatGPT.</a:t>
            </a:r>
            <a:endParaRPr lang="en-US" sz="2800" dirty="0"/>
          </a:p>
          <a:p>
            <a:pPr algn="ctr" indent="0" marL="0">
              <a:buNone/>
            </a:pPr>
            <a:r>
              <a:rPr lang="en-US" sz="2800" b="1" dirty="0">
                <a:solidFill>
                  <a:srgbClr val="E0E4E8"/>
                </a:solidFill>
                <a:latin typeface="Calibri" pitchFamily="34" charset="0"/>
                <a:ea typeface="Calibri" pitchFamily="34" charset="-122"/>
                <a:cs typeface="Calibri" pitchFamily="34" charset="-120"/>
              </a:rPr>
              <a:t>The right approach took 2 minutes.</a:t>
            </a:r>
            <a:endParaRPr lang="en-US" sz="28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gap between using AI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and using AI well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is massive.</a:t>
            </a:r>
            <a:endParaRPr lang="en-US" sz="4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10×</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Microsoft 365 Copilot daily users,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year over year</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u="sng" dirty="0">
                <a:solidFill>
                  <a:srgbClr val="94A3B8"/>
                </a:solidFill>
                <a:latin typeface="Calibri" pitchFamily="34" charset="0"/>
                <a:ea typeface="Calibri" pitchFamily="34" charset="-122"/>
                <a:cs typeface="Calibri" pitchFamily="34" charset="-120"/>
                <a:hlinkClick r:id="rId1" invalidUrl="" action="" tgtFrame="" tooltip="" history="1" highlightClick="0" endSnd="0">
                  <a:extLst>
                    <a:ext uri="{A12FA001-AC4F-418D-AE19-62706E023703}">
                      <ahyp:hlinkClr xmlns:ahyp="http://schemas.microsoft.com/office/drawing/2018/hyperlinkcolor" val="tx"/>
                    </a:ext>
                  </a:extLst>
                </a:hlinkClick>
              </a:rPr>
              <a:t>Microsoft Q2 2026 earnings</a:t>
            </a:r>
            <a:endParaRPr lang="en-US" sz="11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got the basics.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give you the skills.</a:t>
            </a:r>
            <a:endParaRPr lang="en-US" sz="28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1371600" y="914400"/>
            <a:ext cx="6400800" cy="1645920"/>
          </a:xfrm>
          <a:prstGeom prst="roundRect">
            <a:avLst>
              <a:gd name="adj" fmla="val 8333"/>
            </a:avLst>
          </a:prstGeom>
          <a:solidFill>
            <a:srgbClr val="00B4D8">
              <a:alpha val="15000"/>
            </a:srgbClr>
          </a:solidFill>
          <a:ln w="19050">
            <a:solidFill>
              <a:srgbClr val="00B4D8"/>
            </a:solidFill>
            <a:prstDash val="solid"/>
          </a:ln>
        </p:spPr>
      </p:sp>
      <p:sp>
        <p:nvSpPr>
          <p:cNvPr id="4" name="Text 2"/>
          <p:cNvSpPr/>
          <p:nvPr/>
        </p:nvSpPr>
        <p:spPr>
          <a:xfrm>
            <a:off x="1645920" y="1005840"/>
            <a:ext cx="5852160" cy="1463040"/>
          </a:xfrm>
          <a:prstGeom prst="rect">
            <a:avLst/>
          </a:prstGeom>
          <a:noFill/>
          <a:ln/>
        </p:spPr>
        <p:txBody>
          <a:bodyPr wrap="square" lIns="0" tIns="0" rIns="0" bIns="0" rtlCol="0" anchor="ctr"/>
          <a:lstStyle/>
          <a:p>
            <a:pPr algn="ctr" indent="0" marL="0">
              <a:buNone/>
            </a:pPr>
            <a:r>
              <a:rPr lang="en-US" sz="2800" dirty="0">
                <a:solidFill>
                  <a:srgbClr val="FFFFFF"/>
                </a:solidFill>
                <a:latin typeface="Calibri" pitchFamily="34" charset="0"/>
                <a:ea typeface="Calibri" pitchFamily="34" charset="-122"/>
                <a:cs typeface="Calibri" pitchFamily="34" charset="-120"/>
              </a:rPr>
              <a:t>Write me a proposal for improving</a:t>
            </a:r>
            <a:endParaRPr lang="en-US" sz="2800" dirty="0"/>
          </a:p>
          <a:p>
            <a:pPr algn="ctr" indent="0" marL="0">
              <a:buNone/>
            </a:pPr>
            <a:r>
              <a:rPr lang="en-US" sz="2800" dirty="0">
                <a:solidFill>
                  <a:srgbClr val="FFFFFF"/>
                </a:solidFill>
                <a:latin typeface="Calibri" pitchFamily="34" charset="0"/>
                <a:ea typeface="Calibri" pitchFamily="34" charset="-122"/>
                <a:cs typeface="Calibri" pitchFamily="34" charset="-120"/>
              </a:rPr>
              <a:t>our onboarding process.</a:t>
            </a:r>
            <a:endParaRPr lang="en-US" sz="2800" dirty="0"/>
          </a:p>
        </p:txBody>
      </p:sp>
      <p:sp>
        <p:nvSpPr>
          <p:cNvPr id="5" name="Text 3"/>
          <p:cNvSpPr/>
          <p:nvPr/>
        </p:nvSpPr>
        <p:spPr>
          <a:xfrm>
            <a:off x="1371600" y="292608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 Generic, surface-level output</a:t>
            </a:r>
            <a:endParaRPr lang="en-US" sz="2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Assign a Role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talking to a stranger</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You are a senior HR operations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consultant. 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Be Specific</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vague ask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me a proposal for</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improving our onboarding process.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 the VP of People, under 2 pages.</a:t>
            </a:r>
            <a:endParaRPr lang="en-US" sz="22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One Task at a Time</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the kitchen sink</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the proposal, draft an email,</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create a budget spreadsheet,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and summarize risks.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Structure the proposal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1. Problem statement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2. Proposed solution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3. Expected outcomes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4. Timeline</a:t>
            </a:r>
            <a:endParaRPr lang="en-US" sz="2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Power Keywords</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leading the witness</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Don't you think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to 2 weeks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would be great?</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Be radically honest about challenges.</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Think step by step.</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Challenge my assumptions.</a:t>
            </a:r>
            <a:endParaRPr lang="en-US" sz="22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Define the Output</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vs. hoping for the best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(No format guidance)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 Random format, 5-page essay</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when you needed bullets.</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One-page executive brief with</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bullet points. Data-driven language.</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Reader has 2 minutes.</a:t>
            </a:r>
            <a:endParaRPr lang="en-US" sz="22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731520"/>
            <a:ext cx="3840480" cy="548640"/>
          </a:xfrm>
          <a:prstGeom prst="rect">
            <a:avLst/>
          </a:prstGeom>
          <a:noFill/>
          <a:ln/>
        </p:spPr>
        <p:txBody>
          <a:bodyPr wrap="square" lIns="0" tIns="0" rIns="0" bIns="0" rtlCol="0" anchor="ctr"/>
          <a:lstStyle/>
          <a:p>
            <a:pPr algn="ctr" indent="0" marL="0">
              <a:buNone/>
            </a:pPr>
            <a:r>
              <a:rPr lang="en-US" sz="2800" b="1" dirty="0">
                <a:solidFill>
                  <a:srgbClr val="94A3B8"/>
                </a:solidFill>
                <a:latin typeface="Georgia" pitchFamily="34" charset="0"/>
                <a:ea typeface="Georgia" pitchFamily="34" charset="-122"/>
                <a:cs typeface="Georgia" pitchFamily="34" charset="-120"/>
              </a:rPr>
              <a:t>Before</a:t>
            </a:r>
            <a:endParaRPr lang="en-US" sz="2800" dirty="0"/>
          </a:p>
        </p:txBody>
      </p:sp>
      <p:sp>
        <p:nvSpPr>
          <p:cNvPr id="4" name="Text 2"/>
          <p:cNvSpPr/>
          <p:nvPr/>
        </p:nvSpPr>
        <p:spPr>
          <a:xfrm>
            <a:off x="457200" y="1463040"/>
            <a:ext cx="3840480" cy="2286000"/>
          </a:xfrm>
          <a:prstGeom prst="rect">
            <a:avLst/>
          </a:prstGeom>
          <a:noFill/>
          <a:ln/>
        </p:spPr>
        <p:txBody>
          <a:bodyPr wrap="square" lIns="0" tIns="0" rIns="0" bIns="0" rtlCol="0" anchor="t"/>
          <a:lstStyle/>
          <a:p>
            <a:pPr algn="ctr" indent="0" marL="0">
              <a:buNone/>
            </a:pPr>
            <a:r>
              <a:rPr lang="en-US" sz="2800" i="1" dirty="0">
                <a:solidFill>
                  <a:srgbClr val="94A3B8"/>
                </a:solidFill>
                <a:latin typeface="Calibri" pitchFamily="34" charset="0"/>
                <a:ea typeface="Calibri" pitchFamily="34" charset="-122"/>
                <a:cs typeface="Calibri" pitchFamily="34" charset="-120"/>
              </a:rPr>
              <a:t>"Write me a proposal for</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improving our onboarding</a:t>
            </a:r>
            <a:endParaRPr lang="en-US" sz="2800" dirty="0"/>
          </a:p>
          <a:p>
            <a:pPr algn="ctr" indent="0" marL="0">
              <a:buNone/>
            </a:pPr>
            <a:r>
              <a:rPr lang="en-US" sz="2800" i="1" dirty="0">
                <a:solidFill>
                  <a:srgbClr val="94A3B8"/>
                </a:solidFill>
                <a:latin typeface="Calibri" pitchFamily="34" charset="0"/>
                <a:ea typeface="Calibri" pitchFamily="34" charset="-122"/>
                <a:cs typeface="Calibri" pitchFamily="34" charset="-120"/>
              </a:rPr>
              <a:t>process."</a:t>
            </a:r>
            <a:endParaRPr lang="en-US" sz="2800" dirty="0"/>
          </a:p>
        </p:txBody>
      </p:sp>
      <p:sp>
        <p:nvSpPr>
          <p:cNvPr id="5" name="Shape 3"/>
          <p:cNvSpPr/>
          <p:nvPr/>
        </p:nvSpPr>
        <p:spPr>
          <a:xfrm>
            <a:off x="4572000" y="731520"/>
            <a:ext cx="0" cy="3657600"/>
          </a:xfrm>
          <a:prstGeom prst="line">
            <a:avLst/>
          </a:prstGeom>
          <a:noFill/>
          <a:ln w="25400">
            <a:solidFill>
              <a:srgbClr val="00B4D8"/>
            </a:solidFill>
            <a:prstDash val="solid"/>
          </a:ln>
        </p:spPr>
      </p:sp>
      <p:sp>
        <p:nvSpPr>
          <p:cNvPr id="6" name="Text 4"/>
          <p:cNvSpPr/>
          <p:nvPr/>
        </p:nvSpPr>
        <p:spPr>
          <a:xfrm>
            <a:off x="4846320" y="731520"/>
            <a:ext cx="3840480" cy="548640"/>
          </a:xfrm>
          <a:prstGeom prst="rect">
            <a:avLst/>
          </a:prstGeom>
          <a:noFill/>
          <a:ln/>
        </p:spPr>
        <p:txBody>
          <a:bodyPr wrap="square" lIns="0" tIns="0" rIns="0" bIns="0" rtlCol="0" anchor="ctr"/>
          <a:lstStyle/>
          <a:p>
            <a:pPr algn="ctr" indent="0" marL="0">
              <a:buNone/>
            </a:pPr>
            <a:r>
              <a:rPr lang="en-US" sz="2800" b="1" dirty="0">
                <a:solidFill>
                  <a:srgbClr val="00B4D8"/>
                </a:solidFill>
                <a:latin typeface="Georgia" pitchFamily="34" charset="0"/>
                <a:ea typeface="Georgia" pitchFamily="34" charset="-122"/>
                <a:cs typeface="Georgia" pitchFamily="34" charset="-120"/>
              </a:rPr>
              <a:t>After</a:t>
            </a:r>
            <a:endParaRPr lang="en-US" sz="2800" dirty="0"/>
          </a:p>
        </p:txBody>
      </p:sp>
      <p:sp>
        <p:nvSpPr>
          <p:cNvPr id="7" name="Text 5"/>
          <p:cNvSpPr/>
          <p:nvPr/>
        </p:nvSpPr>
        <p:spPr>
          <a:xfrm>
            <a:off x="4846320" y="1463040"/>
            <a:ext cx="3840480" cy="2286000"/>
          </a:xfrm>
          <a:prstGeom prst="rect">
            <a:avLst/>
          </a:prstGeom>
          <a:noFill/>
          <a:ln/>
        </p:spPr>
        <p:txBody>
          <a:bodyPr wrap="square" lIns="0" tIns="0" rIns="0" bIns="0" rtlCol="0" anchor="t"/>
          <a:lstStyle/>
          <a:p>
            <a:pPr algn="ctr" indent="0" marL="0">
              <a:buNone/>
            </a:pPr>
            <a:r>
              <a:rPr lang="en-US" sz="2800" dirty="0">
                <a:solidFill>
                  <a:srgbClr val="00B4D8"/>
                </a:solidFill>
                <a:latin typeface="Calibri" pitchFamily="34" charset="0"/>
                <a:ea typeface="Calibri" pitchFamily="34" charset="-122"/>
                <a:cs typeface="Calibri" pitchFamily="34" charset="-120"/>
              </a:rPr>
              <a:t>Senior HR consultant</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4 to 2 weeks, VP of People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Step by step, challenge me</a:t>
            </a:r>
            <a:endParaRPr lang="en-US" sz="2800" dirty="0"/>
          </a:p>
          <a:p>
            <a:pPr algn="ctr" indent="0" marL="0">
              <a:buNone/>
            </a:pPr>
            <a:r>
              <a:rPr lang="en-US" sz="2800" dirty="0">
                <a:solidFill>
                  <a:srgbClr val="00B4D8"/>
                </a:solidFill>
                <a:latin typeface="Calibri" pitchFamily="34" charset="0"/>
                <a:ea typeface="Calibri" pitchFamily="34" charset="-122"/>
                <a:cs typeface="Calibri" pitchFamily="34" charset="-120"/>
              </a:rPr>
              <a:t>One-page brief, bullets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This deck is about</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the trick.</a:t>
            </a:r>
            <a:endParaRPr lang="en-US" sz="72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task. Same information.</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Just better words.</a:t>
            </a:r>
            <a:endParaRPr lang="en-US" sz="4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00B4D8"/>
                </a:solidFill>
                <a:latin typeface="Georgia" pitchFamily="34" charset="0"/>
                <a:ea typeface="Georgia" pitchFamily="34" charset="-122"/>
                <a:cs typeface="Georgia" pitchFamily="34" charset="-120"/>
              </a:rPr>
              <a:t>But we never changed</a:t>
            </a:r>
            <a:endParaRPr lang="en-US" sz="4400" dirty="0"/>
          </a:p>
          <a:p>
            <a:pPr algn="ctr" indent="0" marL="0">
              <a:buNone/>
            </a:pPr>
            <a:r>
              <a:rPr lang="en-US" sz="4400" b="1" dirty="0">
                <a:solidFill>
                  <a:srgbClr val="00B4D8"/>
                </a:solidFill>
                <a:latin typeface="Georgia" pitchFamily="34" charset="0"/>
                <a:ea typeface="Georgia" pitchFamily="34" charset="-122"/>
                <a:cs typeface="Georgia" pitchFamily="34" charset="-120"/>
              </a:rPr>
              <a:t>what the AI knew.</a:t>
            </a:r>
            <a:endParaRPr lang="en-US" sz="44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You've changed the words.</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Now let's change the information.</a:t>
            </a:r>
            <a:endParaRPr lang="en-US" sz="28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prompt.</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Different information.</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Dramatically different result.</a:t>
            </a:r>
            <a:endParaRPr lang="en-US" sz="28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914400"/>
          </a:xfrm>
          <a:prstGeom prst="rect">
            <a:avLst/>
          </a:prstGeom>
          <a:noFill/>
          <a:ln/>
        </p:spPr>
        <p:txBody>
          <a:bodyPr wrap="square" lIns="0" tIns="0" rIns="0" bIns="0" rtlCol="0" anchor="ctr"/>
          <a:lstStyle/>
          <a:p>
            <a:pPr algn="ctr" indent="0" marL="0">
              <a:buNone/>
            </a:pPr>
            <a:r>
              <a:rPr lang="en-US" sz="3200" b="1" dirty="0">
                <a:solidFill>
                  <a:srgbClr val="94A3B8"/>
                </a:solidFill>
                <a:latin typeface="Georgia" pitchFamily="34" charset="0"/>
                <a:ea typeface="Georgia" pitchFamily="34" charset="-122"/>
                <a:cs typeface="Georgia" pitchFamily="34" charset="-120"/>
              </a:rPr>
              <a:t>Plausible but generic</a:t>
            </a:r>
            <a:endParaRPr lang="en-US" sz="3200" dirty="0"/>
          </a:p>
        </p:txBody>
      </p:sp>
      <p:sp>
        <p:nvSpPr>
          <p:cNvPr id="3" name="Text 1"/>
          <p:cNvSpPr/>
          <p:nvPr/>
        </p:nvSpPr>
        <p:spPr>
          <a:xfrm>
            <a:off x="457200" y="2743200"/>
            <a:ext cx="3840480" cy="73152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Could be for any company.</a:t>
            </a:r>
            <a:endParaRPr lang="en-US" sz="2400" dirty="0"/>
          </a:p>
        </p:txBody>
      </p:sp>
      <p:sp>
        <p:nvSpPr>
          <p:cNvPr id="4" name="Shape 2"/>
          <p:cNvSpPr/>
          <p:nvPr/>
        </p:nvSpPr>
        <p:spPr>
          <a:xfrm>
            <a:off x="4572000" y="914400"/>
            <a:ext cx="0" cy="3291840"/>
          </a:xfrm>
          <a:prstGeom prst="line">
            <a:avLst/>
          </a:prstGeom>
          <a:noFill/>
          <a:ln w="25400">
            <a:solidFill>
              <a:srgbClr val="00B4D8"/>
            </a:solidFill>
            <a:prstDash val="solid"/>
          </a:ln>
        </p:spPr>
      </p:sp>
      <p:sp>
        <p:nvSpPr>
          <p:cNvPr id="5" name="Text 3"/>
          <p:cNvSpPr/>
          <p:nvPr/>
        </p:nvSpPr>
        <p:spPr>
          <a:xfrm>
            <a:off x="4846320" y="1371600"/>
            <a:ext cx="3840480" cy="914400"/>
          </a:xfrm>
          <a:prstGeom prst="rect">
            <a:avLst/>
          </a:prstGeom>
          <a:noFill/>
          <a:ln/>
        </p:spPr>
        <p:txBody>
          <a:bodyPr wrap="square" lIns="0" tIns="0" rIns="0" bIns="0" rtlCol="0" anchor="ctr"/>
          <a:lstStyle/>
          <a:p>
            <a:pPr algn="ctr" indent="0" marL="0">
              <a:buNone/>
            </a:pPr>
            <a:r>
              <a:rPr lang="en-US" sz="3200" b="1" dirty="0">
                <a:solidFill>
                  <a:srgbClr val="00B4D8"/>
                </a:solidFill>
                <a:latin typeface="Georgia" pitchFamily="34" charset="0"/>
                <a:ea typeface="Georgia" pitchFamily="34" charset="-122"/>
                <a:cs typeface="Georgia" pitchFamily="34" charset="-120"/>
              </a:rPr>
              <a:t>Sounds like someone</a:t>
            </a:r>
            <a:endParaRPr lang="en-US" sz="3200" dirty="0"/>
          </a:p>
          <a:p>
            <a:pPr algn="ctr" indent="0" marL="0">
              <a:buNone/>
            </a:pPr>
            <a:r>
              <a:rPr lang="en-US" sz="3200" b="1" dirty="0">
                <a:solidFill>
                  <a:srgbClr val="00B4D8"/>
                </a:solidFill>
                <a:latin typeface="Georgia" pitchFamily="34" charset="0"/>
                <a:ea typeface="Georgia" pitchFamily="34" charset="-122"/>
                <a:cs typeface="Georgia" pitchFamily="34" charset="-120"/>
              </a:rPr>
              <a:t>who works here</a:t>
            </a:r>
            <a:endParaRPr lang="en-US" sz="3200" dirty="0"/>
          </a:p>
        </p:txBody>
      </p:sp>
      <p:sp>
        <p:nvSpPr>
          <p:cNvPr id="6" name="Text 4"/>
          <p:cNvSpPr/>
          <p:nvPr/>
        </p:nvSpPr>
        <p:spPr>
          <a:xfrm>
            <a:off x="4846320" y="2743200"/>
            <a:ext cx="3840480" cy="731520"/>
          </a:xfrm>
          <a:prstGeom prst="rect">
            <a:avLst/>
          </a:prstGeom>
          <a:noFill/>
          <a:ln/>
        </p:spPr>
        <p:txBody>
          <a:bodyPr wrap="square" lIns="0" tIns="0" rIns="0" bIns="0" rtlCol="0" anchor="t"/>
          <a:lstStyle/>
          <a:p>
            <a:pPr algn="ctr" indent="0" marL="0">
              <a:buNone/>
            </a:pPr>
            <a:r>
              <a:rPr lang="en-US" sz="2400" dirty="0">
                <a:solidFill>
                  <a:srgbClr val="00B4D8"/>
                </a:solidFill>
                <a:latin typeface="Calibri" pitchFamily="34" charset="0"/>
                <a:ea typeface="Calibri" pitchFamily="34" charset="-122"/>
                <a:cs typeface="Calibri" pitchFamily="34" charset="-120"/>
              </a:rPr>
              <a:t>Same prompt + your context.</a:t>
            </a:r>
            <a:endParaRPr lang="en-US" sz="2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assets/Gemini_Generated_Image_21aveo21aveo21av.png">    </p:cNvPr>
          <p:cNvPicPr>
            <a:picLocks noChangeAspect="1"/>
          </p:cNvPicPr>
          <p:nvPr/>
        </p:nvPicPr>
        <p:blipFill>
          <a:blip r:embed="rId1"/>
          <a:stretch>
            <a:fillRect/>
          </a:stretch>
        </p:blipFill>
        <p:spPr>
          <a:xfrm>
            <a:off x="274320" y="457200"/>
            <a:ext cx="3840480" cy="3840480"/>
          </a:xfrm>
          <a:prstGeom prst="rect">
            <a:avLst/>
          </a:prstGeom>
        </p:spPr>
      </p:pic>
      <p:sp>
        <p:nvSpPr>
          <p:cNvPr id="4" name="Text 1"/>
          <p:cNvSpPr/>
          <p:nvPr/>
        </p:nvSpPr>
        <p:spPr>
          <a:xfrm>
            <a:off x="4572000" y="1371600"/>
            <a:ext cx="4114800" cy="2286000"/>
          </a:xfrm>
          <a:prstGeom prst="rect">
            <a:avLst/>
          </a:prstGeom>
          <a:noFill/>
          <a:ln/>
        </p:spPr>
        <p:txBody>
          <a:bodyPr wrap="square" lIns="0" tIns="0" rIns="0" bIns="0" rtlCol="0" anchor="ctr"/>
          <a:lstStyle/>
          <a:p>
            <a:pPr algn="l" indent="0" marL="0">
              <a:buNone/>
            </a:pPr>
            <a:r>
              <a:rPr lang="en-US" sz="4400" b="1" dirty="0">
                <a:solidFill>
                  <a:srgbClr val="FFFFFF"/>
                </a:solidFill>
                <a:latin typeface="Georgia" pitchFamily="34" charset="0"/>
                <a:ea typeface="Georgia" pitchFamily="34" charset="-122"/>
                <a:cs typeface="Georgia" pitchFamily="34" charset="-120"/>
              </a:rPr>
              <a:t>Meet your</a:t>
            </a:r>
            <a:endParaRPr lang="en-US" sz="4400" dirty="0"/>
          </a:p>
          <a:p>
            <a:pPr algn="l" indent="0" marL="0">
              <a:buNone/>
            </a:pPr>
            <a:r>
              <a:rPr lang="en-US" sz="4400" b="1" dirty="0">
                <a:solidFill>
                  <a:srgbClr val="FFFFFF"/>
                </a:solidFill>
                <a:latin typeface="Georgia" pitchFamily="34" charset="0"/>
                <a:ea typeface="Georgia" pitchFamily="34" charset="-122"/>
                <a:cs typeface="Georgia" pitchFamily="34" charset="-120"/>
              </a:rPr>
              <a:t>AI colleague.</a:t>
            </a:r>
            <a:endParaRPr lang="en-US" sz="4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6000" b="1" dirty="0">
                <a:solidFill>
                  <a:srgbClr val="FFFFFF"/>
                </a:solidFill>
                <a:latin typeface="Georgia" pitchFamily="34" charset="0"/>
                <a:ea typeface="Georgia" pitchFamily="34" charset="-122"/>
                <a:cs typeface="Georgia" pitchFamily="34" charset="-120"/>
              </a:rPr>
              <a:t>Brilliant. Helpful.</a:t>
            </a:r>
            <a:endParaRPr lang="en-US" sz="6000" dirty="0"/>
          </a:p>
          <a:p>
            <a:pPr algn="ctr" indent="0" marL="0">
              <a:buNone/>
            </a:pPr>
            <a:r>
              <a:rPr lang="en-US" sz="6000" b="1" dirty="0">
                <a:solidFill>
                  <a:srgbClr val="FFFFFF"/>
                </a:solidFill>
                <a:latin typeface="Georgia" pitchFamily="34" charset="0"/>
                <a:ea typeface="Georgia" pitchFamily="34" charset="-122"/>
                <a:cs typeface="Georgia" pitchFamily="34" charset="-120"/>
              </a:rPr>
              <a:t>Remembers nothing.</a:t>
            </a:r>
            <a:endParaRPr lang="en-US" sz="60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Contradictory.</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Too broad.</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Three ways to confuse your AI.</a:t>
            </a:r>
            <a:endParaRPr lang="en-US" sz="28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Let AI tell you</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what it needs.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"Before you start, ask me clarifying questions."</a:t>
            </a:r>
            <a:endParaRPr lang="en-US" sz="28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Not too much.</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too little.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The right context at the right time.</a:t>
            </a:r>
            <a:endParaRPr 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4" name="Text 2"/>
          <p:cNvSpPr/>
          <p:nvPr/>
        </p:nvSpPr>
        <p:spPr>
          <a:xfrm>
            <a:off x="4572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7" name="Text 5"/>
          <p:cNvSpPr/>
          <p:nvPr/>
        </p:nvSpPr>
        <p:spPr>
          <a:xfrm>
            <a:off x="164592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0" name="Text 8"/>
          <p:cNvSpPr/>
          <p:nvPr/>
        </p:nvSpPr>
        <p:spPr>
          <a:xfrm>
            <a:off x="283464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3" name="Text 11"/>
          <p:cNvSpPr/>
          <p:nvPr/>
        </p:nvSpPr>
        <p:spPr>
          <a:xfrm>
            <a:off x="402336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6" name="Text 14"/>
          <p:cNvSpPr/>
          <p:nvPr/>
        </p:nvSpPr>
        <p:spPr>
          <a:xfrm>
            <a:off x="521208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2011680"/>
            <a:ext cx="1097280" cy="640080"/>
          </a:xfrm>
          <a:prstGeom prst="roundRect">
            <a:avLst>
              <a:gd name="adj" fmla="val 11429"/>
            </a:avLst>
          </a:prstGeom>
          <a:solidFill>
            <a:srgbClr val="00B4D8">
              <a:alpha val="15000"/>
            </a:srgbClr>
          </a:solidFill>
          <a:ln w="19050">
            <a:solidFill>
              <a:srgbClr val="00B4D8"/>
            </a:solidFill>
            <a:prstDash val="solid"/>
          </a:ln>
        </p:spPr>
      </p:sp>
      <p:sp>
        <p:nvSpPr>
          <p:cNvPr id="19" name="Text 17"/>
          <p:cNvSpPr/>
          <p:nvPr/>
        </p:nvSpPr>
        <p:spPr>
          <a:xfrm>
            <a:off x="6400800" y="201168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2011680"/>
            <a:ext cx="91440" cy="640080"/>
          </a:xfrm>
          <a:prstGeom prst="rect">
            <a:avLst/>
          </a:prstGeom>
          <a:noFill/>
          <a:ln/>
        </p:spPr>
        <p:txBody>
          <a:bodyPr wrap="square" lIns="0" tIns="0" rIns="0" bIns="0" rtlCol="0" anchor="ctr"/>
          <a:lstStyle/>
          <a:p>
            <a:pPr algn="ctr" indent="0" marL="0">
              <a:buNone/>
            </a:pPr>
            <a:r>
              <a:rPr lang="en-US" sz="1400" dirty="0">
                <a:solidFill>
                  <a:srgbClr val="00B4D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2011680"/>
            <a:ext cx="1097280" cy="640080"/>
          </a:xfrm>
          <a:prstGeom prst="roundRect">
            <a:avLst>
              <a:gd name="adj" fmla="val 11429"/>
            </a:avLst>
          </a:prstGeom>
          <a:solidFill>
            <a:srgbClr val="00B4D8">
              <a:alpha val="5000"/>
            </a:srgbClr>
          </a:solidFill>
          <a:ln w="19050">
            <a:solidFill>
              <a:srgbClr val="94A3B8"/>
            </a:solidFill>
            <a:prstDash val="dash"/>
          </a:ln>
        </p:spPr>
      </p:sp>
      <p:sp>
        <p:nvSpPr>
          <p:cNvPr id="22" name="Text 20"/>
          <p:cNvSpPr/>
          <p:nvPr/>
        </p:nvSpPr>
        <p:spPr>
          <a:xfrm>
            <a:off x="7589520" y="201168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Georgia" pitchFamily="34" charset="0"/>
                <a:ea typeface="Georgia" pitchFamily="34" charset="-122"/>
                <a:cs typeface="Georgia" pitchFamily="34" charset="-120"/>
              </a:rPr>
              <a:t>You’ve mastered context.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But you’re providing it</a:t>
            </a:r>
            <a:endParaRPr lang="en-US" sz="3600" dirty="0"/>
          </a:p>
          <a:p>
            <a:pPr algn="ctr" indent="0" marL="0">
              <a:buNone/>
            </a:pPr>
            <a:r>
              <a:rPr lang="en-US" sz="3600" b="1" dirty="0">
                <a:solidFill>
                  <a:srgbClr val="FFFFFF"/>
                </a:solidFill>
                <a:latin typeface="Georgia" pitchFamily="34" charset="0"/>
                <a:ea typeface="Georgia" pitchFamily="34" charset="-122"/>
                <a:cs typeface="Georgia" pitchFamily="34" charset="-120"/>
              </a:rPr>
              <a:t>from scratch every time.</a:t>
            </a:r>
            <a:endParaRPr lang="en-US" sz="36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274320"/>
            <a:ext cx="8229600" cy="731520"/>
          </a:xfrm>
          <a:prstGeom prst="rect">
            <a:avLst/>
          </a:prstGeom>
          <a:noFill/>
          <a:ln/>
        </p:spPr>
        <p:txBody>
          <a:bodyPr wrap="square" lIns="0" tIns="0" rIns="0" bIns="0" rtlCol="0" anchor="ctr"/>
          <a:lstStyle/>
          <a:p>
            <a:pPr indent="0" marL="0">
              <a:buNone/>
            </a:pPr>
            <a:r>
              <a:rPr lang="en-US" sz="4400" b="1" dirty="0">
                <a:solidFill>
                  <a:srgbClr val="1E293B"/>
                </a:solidFill>
                <a:latin typeface="Georgia" pitchFamily="34" charset="0"/>
                <a:ea typeface="Georgia" pitchFamily="34" charset="-122"/>
                <a:cs typeface="Georgia" pitchFamily="34" charset="-120"/>
              </a:rPr>
              <a:t>Without vs. With a Skill</a:t>
            </a:r>
            <a:endParaRPr lang="en-US" sz="4400" dirty="0"/>
          </a:p>
        </p:txBody>
      </p:sp>
      <p:sp>
        <p:nvSpPr>
          <p:cNvPr id="3" name="Text 1"/>
          <p:cNvSpPr/>
          <p:nvPr/>
        </p:nvSpPr>
        <p:spPr>
          <a:xfrm>
            <a:off x="457200" y="960120"/>
            <a:ext cx="8229600" cy="457200"/>
          </a:xfrm>
          <a:prstGeom prst="rect">
            <a:avLst/>
          </a:prstGeom>
          <a:noFill/>
          <a:ln/>
        </p:spPr>
        <p:txBody>
          <a:bodyPr wrap="square" lIns="0" tIns="0" rIns="0" bIns="0" rtlCol="0" anchor="ctr"/>
          <a:lstStyle/>
          <a:p>
            <a:pPr indent="0" marL="0">
              <a:buNone/>
            </a:pPr>
            <a:r>
              <a:rPr lang="en-US" sz="2000" i="1" dirty="0">
                <a:solidFill>
                  <a:srgbClr val="00B4D8"/>
                </a:solidFill>
                <a:latin typeface="Calibri" pitchFamily="34" charset="0"/>
                <a:ea typeface="Calibri" pitchFamily="34" charset="-122"/>
                <a:cs typeface="Calibri" pitchFamily="34" charset="-120"/>
              </a:rPr>
              <a:t>same prompt, different starting point</a:t>
            </a:r>
            <a:endParaRPr lang="en-US" sz="2000" dirty="0"/>
          </a:p>
        </p:txBody>
      </p:sp>
      <p:sp>
        <p:nvSpPr>
          <p:cNvPr id="4" name="Shape 2"/>
          <p:cNvSpPr/>
          <p:nvPr/>
        </p:nvSpPr>
        <p:spPr>
          <a:xfrm>
            <a:off x="457200" y="1554480"/>
            <a:ext cx="3840480" cy="2926080"/>
          </a:xfrm>
          <a:prstGeom prst="rect">
            <a:avLst/>
          </a:prstGeom>
          <a:solidFill>
            <a:srgbClr val="FEE2E2"/>
          </a:solidFill>
          <a:ln/>
        </p:spPr>
      </p:sp>
      <p:sp>
        <p:nvSpPr>
          <p:cNvPr id="5" name="Shape 3"/>
          <p:cNvSpPr/>
          <p:nvPr/>
        </p:nvSpPr>
        <p:spPr>
          <a:xfrm>
            <a:off x="457200" y="1554480"/>
            <a:ext cx="54864" cy="2926080"/>
          </a:xfrm>
          <a:prstGeom prst="rect">
            <a:avLst/>
          </a:prstGeom>
          <a:solidFill>
            <a:srgbClr val="E63946"/>
          </a:solidFill>
          <a:ln/>
        </p:spPr>
      </p:sp>
      <p:sp>
        <p:nvSpPr>
          <p:cNvPr id="6" name="Text 4"/>
          <p:cNvSpPr/>
          <p:nvPr/>
        </p:nvSpPr>
        <p:spPr>
          <a:xfrm>
            <a:off x="73152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Role: senior HR consultant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Format: leadership brief</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Tone: direct, data-driven</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Audience: VP of People</a:t>
            </a:r>
            <a:endParaRPr lang="en-US" sz="2200" dirty="0"/>
          </a:p>
          <a:p>
            <a:pPr indent="0" marL="0">
              <a:buNone/>
            </a:pP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Typed. Every. Single. Time.</a:t>
            </a:r>
            <a:endParaRPr lang="en-US" sz="2200" dirty="0"/>
          </a:p>
        </p:txBody>
      </p:sp>
      <p:sp>
        <p:nvSpPr>
          <p:cNvPr id="7" name="Shape 5"/>
          <p:cNvSpPr/>
          <p:nvPr/>
        </p:nvSpPr>
        <p:spPr>
          <a:xfrm>
            <a:off x="4846320" y="1554480"/>
            <a:ext cx="3840480" cy="2926080"/>
          </a:xfrm>
          <a:prstGeom prst="rect">
            <a:avLst/>
          </a:prstGeom>
          <a:solidFill>
            <a:srgbClr val="DCFCE7"/>
          </a:solidFill>
          <a:ln/>
        </p:spPr>
      </p:sp>
      <p:sp>
        <p:nvSpPr>
          <p:cNvPr id="8" name="Shape 6"/>
          <p:cNvSpPr/>
          <p:nvPr/>
        </p:nvSpPr>
        <p:spPr>
          <a:xfrm>
            <a:off x="4846320" y="1554480"/>
            <a:ext cx="54864" cy="2926080"/>
          </a:xfrm>
          <a:prstGeom prst="rect">
            <a:avLst/>
          </a:prstGeom>
          <a:solidFill>
            <a:srgbClr val="2D936C"/>
          </a:solidFill>
          <a:ln/>
        </p:spPr>
      </p:sp>
      <p:sp>
        <p:nvSpPr>
          <p:cNvPr id="9" name="Text 7"/>
          <p:cNvSpPr/>
          <p:nvPr/>
        </p:nvSpPr>
        <p:spPr>
          <a:xfrm>
            <a:off x="5120640" y="1737360"/>
            <a:ext cx="3291840" cy="2560320"/>
          </a:xfrm>
          <a:prstGeom prst="rect">
            <a:avLst/>
          </a:prstGeom>
          <a:noFill/>
          <a:ln/>
        </p:spPr>
        <p:txBody>
          <a:bodyPr wrap="square" lIns="0" tIns="0" rIns="0" bIns="0" rtlCol="0" anchor="t"/>
          <a:lstStyle/>
          <a:p>
            <a:pPr indent="0" marL="0">
              <a:buNone/>
            </a:pPr>
            <a:r>
              <a:rPr lang="en-US" sz="2200" dirty="0">
                <a:solidFill>
                  <a:srgbClr val="1E293B"/>
                </a:solidFill>
                <a:latin typeface="Calibri" pitchFamily="34" charset="0"/>
                <a:ea typeface="Calibri" pitchFamily="34" charset="-122"/>
                <a:cs typeface="Calibri" pitchFamily="34" charset="-120"/>
              </a:rPr>
              <a:t>"Write a proposal for reducing</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onboarding from 4 to 2 weeks."</a:t>
            </a:r>
            <a:endParaRPr lang="en-US" sz="2200" dirty="0"/>
          </a:p>
          <a:p>
            <a:pPr indent="0" marL="0">
              <a:buNone/>
            </a:pP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That’s it.</a:t>
            </a:r>
            <a:endParaRPr lang="en-US" sz="2200" dirty="0"/>
          </a:p>
          <a:p>
            <a:pPr indent="0" marL="0">
              <a:buNone/>
            </a:pPr>
            <a:r>
              <a:rPr lang="en-US" sz="2200" dirty="0">
                <a:solidFill>
                  <a:srgbClr val="1E293B"/>
                </a:solidFill>
                <a:latin typeface="Calibri" pitchFamily="34" charset="0"/>
                <a:ea typeface="Calibri" pitchFamily="34" charset="-122"/>
                <a:cs typeface="Calibri" pitchFamily="34" charset="-120"/>
              </a:rPr>
              <a:t>The skill knows the rest.</a:t>
            </a:r>
            <a:endParaRPr lang="en-US" sz="22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1371600"/>
            <a:ext cx="3840480" cy="1097280"/>
          </a:xfrm>
          <a:prstGeom prst="rect">
            <a:avLst/>
          </a:prstGeom>
          <a:noFill/>
          <a:ln/>
        </p:spPr>
        <p:txBody>
          <a:bodyPr wrap="square" lIns="0" tIns="0" rIns="0" bIns="0" rtlCol="0" anchor="ctr"/>
          <a:lstStyle/>
          <a:p>
            <a:pPr algn="ctr" indent="0" marL="0">
              <a:buNone/>
            </a:pPr>
            <a:r>
              <a:rPr lang="en-US" sz="3200" b="1" dirty="0">
                <a:solidFill>
                  <a:srgbClr val="E63946"/>
                </a:solidFill>
                <a:latin typeface="Georgia" pitchFamily="34" charset="0"/>
                <a:ea typeface="Georgia" pitchFamily="34" charset="-122"/>
                <a:cs typeface="Georgia" pitchFamily="34" charset="-120"/>
              </a:rPr>
              <a:t>Directions</a:t>
            </a:r>
            <a:endParaRPr lang="en-US" sz="3200" dirty="0"/>
          </a:p>
          <a:p>
            <a:pPr algn="ctr" indent="0" marL="0">
              <a:buNone/>
            </a:pPr>
            <a:r>
              <a:rPr lang="en-US" sz="3200" b="1" dirty="0">
                <a:solidFill>
                  <a:srgbClr val="E63946"/>
                </a:solidFill>
                <a:latin typeface="Georgia" pitchFamily="34" charset="0"/>
                <a:ea typeface="Georgia" pitchFamily="34" charset="-122"/>
                <a:cs typeface="Georgia" pitchFamily="34" charset="-120"/>
              </a:rPr>
              <a:t>every trip</a:t>
            </a:r>
            <a:endParaRPr lang="en-US" sz="3200" dirty="0"/>
          </a:p>
        </p:txBody>
      </p:sp>
      <p:sp>
        <p:nvSpPr>
          <p:cNvPr id="3" name="Text 1"/>
          <p:cNvSpPr/>
          <p:nvPr/>
        </p:nvSpPr>
        <p:spPr>
          <a:xfrm>
            <a:off x="457200" y="2560320"/>
            <a:ext cx="3840480" cy="731520"/>
          </a:xfrm>
          <a:prstGeom prst="rect">
            <a:avLst/>
          </a:prstGeom>
          <a:noFill/>
          <a:ln/>
        </p:spPr>
        <p:txBody>
          <a:bodyPr wrap="square" lIns="0" tIns="0" rIns="0" bIns="0" rtlCol="0" anchor="t"/>
          <a:lstStyle/>
          <a:p>
            <a:pPr algn="ctr" indent="0" marL="0">
              <a:buNone/>
            </a:pPr>
            <a:r>
              <a:rPr lang="en-US" sz="2200" dirty="0">
                <a:solidFill>
                  <a:srgbClr val="94A3B8"/>
                </a:solidFill>
                <a:latin typeface="Calibri" pitchFamily="34" charset="0"/>
                <a:ea typeface="Calibri" pitchFamily="34" charset="-122"/>
                <a:cs typeface="Calibri" pitchFamily="34" charset="-120"/>
              </a:rPr>
              <a:t>Effort. Every. Time.</a:t>
            </a:r>
            <a:endParaRPr lang="en-US" sz="2200" dirty="0"/>
          </a:p>
        </p:txBody>
      </p:sp>
      <p:sp>
        <p:nvSpPr>
          <p:cNvPr id="4" name="Shape 2"/>
          <p:cNvSpPr/>
          <p:nvPr/>
        </p:nvSpPr>
        <p:spPr>
          <a:xfrm>
            <a:off x="4572000" y="914400"/>
            <a:ext cx="0" cy="3291840"/>
          </a:xfrm>
          <a:prstGeom prst="line">
            <a:avLst/>
          </a:prstGeom>
          <a:noFill/>
          <a:ln w="12700">
            <a:solidFill>
              <a:srgbClr val="94A3B8"/>
            </a:solidFill>
            <a:prstDash val="solid"/>
          </a:ln>
        </p:spPr>
      </p:sp>
      <p:sp>
        <p:nvSpPr>
          <p:cNvPr id="5" name="Text 3"/>
          <p:cNvSpPr/>
          <p:nvPr/>
        </p:nvSpPr>
        <p:spPr>
          <a:xfrm>
            <a:off x="4846320" y="1371600"/>
            <a:ext cx="3840480" cy="1097280"/>
          </a:xfrm>
          <a:prstGeom prst="rect">
            <a:avLst/>
          </a:prstGeom>
          <a:noFill/>
          <a:ln/>
        </p:spPr>
        <p:txBody>
          <a:bodyPr wrap="square" lIns="0" tIns="0" rIns="0" bIns="0" rtlCol="0" anchor="ctr"/>
          <a:lstStyle/>
          <a:p>
            <a:pPr algn="ctr" indent="0" marL="0">
              <a:buNone/>
            </a:pPr>
            <a:r>
              <a:rPr lang="en-US" sz="3200" b="1" dirty="0">
                <a:solidFill>
                  <a:srgbClr val="2D936C"/>
                </a:solidFill>
                <a:latin typeface="Georgia" pitchFamily="34" charset="0"/>
                <a:ea typeface="Georgia" pitchFamily="34" charset="-122"/>
                <a:cs typeface="Georgia" pitchFamily="34" charset="-120"/>
              </a:rPr>
              <a:t>GPS that learns</a:t>
            </a:r>
            <a:endParaRPr lang="en-US" sz="3200" dirty="0"/>
          </a:p>
        </p:txBody>
      </p:sp>
      <p:sp>
        <p:nvSpPr>
          <p:cNvPr id="6" name="Text 4"/>
          <p:cNvSpPr/>
          <p:nvPr/>
        </p:nvSpPr>
        <p:spPr>
          <a:xfrm>
            <a:off x="4846320" y="2560320"/>
            <a:ext cx="3840480" cy="731520"/>
          </a:xfrm>
          <a:prstGeom prst="rect">
            <a:avLst/>
          </a:prstGeom>
          <a:noFill/>
          <a:ln/>
        </p:spPr>
        <p:txBody>
          <a:bodyPr wrap="square" lIns="0" tIns="0" rIns="0" bIns="0" rtlCol="0" anchor="t"/>
          <a:lstStyle/>
          <a:p>
            <a:pPr algn="ctr" indent="0" marL="0">
              <a:buNone/>
            </a:pPr>
            <a:r>
              <a:rPr lang="en-US" sz="2200" dirty="0">
                <a:solidFill>
                  <a:srgbClr val="00B4D8"/>
                </a:solidFill>
                <a:latin typeface="Calibri" pitchFamily="34" charset="0"/>
                <a:ea typeface="Calibri" pitchFamily="34" charset="-122"/>
                <a:cs typeface="Calibri" pitchFamily="34" charset="-120"/>
              </a:rPr>
              <a:t>Compounds permanently.</a:t>
            </a:r>
            <a:endParaRPr lang="en-US" sz="2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FFFFFF"/>
                </a:solidFill>
                <a:latin typeface="Calibri" pitchFamily="34" charset="0"/>
                <a:ea typeface="Calibri" pitchFamily="34" charset="-122"/>
                <a:cs typeface="Calibri" pitchFamily="34" charset="-120"/>
              </a:rPr>
              <a:t>"Custom instructions"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"System prompts"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"Rules"</a:t>
            </a:r>
            <a:endParaRPr lang="en-US" sz="3600" dirty="0"/>
          </a:p>
          <a:p>
            <a:pPr algn="ctr" indent="0" marL="0">
              <a:buNone/>
            </a:pPr>
            <a:r>
              <a:rPr lang="en-US" sz="3600" b="1" dirty="0">
                <a:solidFill>
                  <a:srgbClr val="FFFFFF"/>
                </a:solidFill>
                <a:latin typeface="Calibri" pitchFamily="34" charset="0"/>
                <a:ea typeface="Calibri" pitchFamily="34" charset="-122"/>
                <a:cs typeface="Calibri" pitchFamily="34" charset="-120"/>
              </a:rPr>
              <a:t>= "Skills"</a:t>
            </a:r>
            <a:endParaRPr lang="en-US" sz="36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 talk to AI like a pro.</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You’ve set up its playbook.</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But who’s doing all the work? Still you.</a:t>
            </a:r>
            <a:endParaRPr lang="en-US" sz="28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You search</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You paste</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AI drafts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4. You apply</a:t>
            </a:r>
            <a:endParaRPr 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You're using a Ferrari</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to carry groceries.</a:t>
            </a:r>
            <a:endParaRPr lang="en-US" sz="4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828800" y="91440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1. Agent retrieves</a:t>
            </a:r>
            <a:endParaRPr lang="en-US" sz="2800" dirty="0"/>
          </a:p>
        </p:txBody>
      </p:sp>
      <p:sp>
        <p:nvSpPr>
          <p:cNvPr id="4" name="Text 2"/>
          <p:cNvSpPr/>
          <p:nvPr/>
        </p:nvSpPr>
        <p:spPr>
          <a:xfrm>
            <a:off x="1828800" y="173736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2. Agent identifies gaps</a:t>
            </a:r>
            <a:endParaRPr lang="en-US" sz="2800" dirty="0"/>
          </a:p>
        </p:txBody>
      </p:sp>
      <p:sp>
        <p:nvSpPr>
          <p:cNvPr id="5" name="Text 3"/>
          <p:cNvSpPr/>
          <p:nvPr/>
        </p:nvSpPr>
        <p:spPr>
          <a:xfrm>
            <a:off x="1828800" y="2560320"/>
            <a:ext cx="5486400" cy="731520"/>
          </a:xfrm>
          <a:prstGeom prst="rect">
            <a:avLst/>
          </a:prstGeom>
          <a:noFill/>
          <a:ln/>
        </p:spPr>
        <p:txBody>
          <a:bodyPr wrap="square" lIns="0" tIns="0" rIns="0" bIns="0" rtlCol="0" anchor="ctr"/>
          <a:lstStyle/>
          <a:p>
            <a:pPr indent="0" marL="0">
              <a:buNone/>
            </a:pPr>
            <a:r>
              <a:rPr lang="en-US" sz="2800" b="1" dirty="0">
                <a:solidFill>
                  <a:srgbClr val="E0E4E8"/>
                </a:solidFill>
                <a:latin typeface="Calibri" pitchFamily="34" charset="0"/>
                <a:ea typeface="Calibri" pitchFamily="34" charset="-122"/>
                <a:cs typeface="Calibri" pitchFamily="34" charset="-120"/>
              </a:rPr>
              <a:t>3. Agent creates</a:t>
            </a:r>
            <a:endParaRPr lang="en-US" sz="2800" dirty="0"/>
          </a:p>
        </p:txBody>
      </p:sp>
      <p:sp>
        <p:nvSpPr>
          <p:cNvPr id="6" name="Text 4"/>
          <p:cNvSpPr/>
          <p:nvPr/>
        </p:nvSpPr>
        <p:spPr>
          <a:xfrm>
            <a:off x="1828800" y="3383280"/>
            <a:ext cx="5486400" cy="731520"/>
          </a:xfrm>
          <a:prstGeom prst="rect">
            <a:avLst/>
          </a:prstGeom>
          <a:noFill/>
          <a:ln/>
        </p:spPr>
        <p:txBody>
          <a:bodyPr wrap="square" lIns="0" tIns="0" rIns="0" bIns="0" rtlCol="0" anchor="ctr"/>
          <a:lstStyle/>
          <a:p>
            <a:pPr indent="0" marL="0">
              <a:buNone/>
            </a:pPr>
            <a:r>
              <a:rPr lang="en-US" sz="2800" b="1" dirty="0">
                <a:solidFill>
                  <a:srgbClr val="00B4D8"/>
                </a:solidFill>
                <a:latin typeface="Calibri" pitchFamily="34" charset="0"/>
                <a:ea typeface="Calibri" pitchFamily="34" charset="-122"/>
                <a:cs typeface="Calibri" pitchFamily="34" charset="-120"/>
              </a:rPr>
              <a:t>4. You review</a:t>
            </a:r>
            <a:endParaRPr lang="en-US" sz="28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colleague.</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Now she has hands.</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Eyes, a phone, and a to-do list.</a:t>
            </a:r>
            <a:endParaRPr lang="en-US" sz="28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globeW.png">    </p:cNvPr>
          <p:cNvPicPr>
            <a:picLocks noChangeAspect="1"/>
          </p:cNvPicPr>
          <p:nvPr/>
        </p:nvPicPr>
        <p:blipFill>
          <a:blip r:embed="rId1"/>
          <a:stretch>
            <a:fillRect/>
          </a:stretch>
        </p:blipFill>
        <p:spPr>
          <a:xfrm>
            <a:off x="1005840" y="1645920"/>
            <a:ext cx="731520" cy="731520"/>
          </a:xfrm>
          <a:prstGeom prst="rect">
            <a:avLst/>
          </a:prstGeom>
        </p:spPr>
      </p:pic>
      <p:sp>
        <p:nvSpPr>
          <p:cNvPr id="4" name="Text 1"/>
          <p:cNvSpPr/>
          <p:nvPr/>
        </p:nvSpPr>
        <p:spPr>
          <a:xfrm>
            <a:off x="8229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Web</a:t>
            </a:r>
            <a:endParaRPr lang="en-US" sz="2000" dirty="0"/>
          </a:p>
        </p:txBody>
      </p:sp>
      <p:pic>
        <p:nvPicPr>
          <p:cNvPr id="5" name="Image 1" descr="/Users/michaelengland/Developer/michaelengland/ai-best-practices/decks/ai-best-practices/icons/envelopeW.png">    </p:cNvPr>
          <p:cNvPicPr>
            <a:picLocks noChangeAspect="1"/>
          </p:cNvPicPr>
          <p:nvPr/>
        </p:nvPicPr>
        <p:blipFill>
          <a:blip r:embed="rId2"/>
          <a:stretch>
            <a:fillRect/>
          </a:stretch>
        </p:blipFill>
        <p:spPr>
          <a:xfrm>
            <a:off x="2286000" y="1645920"/>
            <a:ext cx="731520" cy="731520"/>
          </a:xfrm>
          <a:prstGeom prst="rect">
            <a:avLst/>
          </a:prstGeom>
        </p:spPr>
      </p:pic>
      <p:sp>
        <p:nvSpPr>
          <p:cNvPr id="6" name="Text 2"/>
          <p:cNvSpPr/>
          <p:nvPr/>
        </p:nvSpPr>
        <p:spPr>
          <a:xfrm>
            <a:off x="210312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Email</a:t>
            </a:r>
            <a:endParaRPr lang="en-US" sz="2000" dirty="0"/>
          </a:p>
        </p:txBody>
      </p:sp>
      <p:pic>
        <p:nvPicPr>
          <p:cNvPr id="7" name="Image 2" descr="/Users/michaelengland/Developer/michaelengland/ai-best-practices/decks/ai-best-practices/icons/puzzleW.png">    </p:cNvPr>
          <p:cNvPicPr>
            <a:picLocks noChangeAspect="1"/>
          </p:cNvPicPr>
          <p:nvPr/>
        </p:nvPicPr>
        <p:blipFill>
          <a:blip r:embed="rId3"/>
          <a:stretch>
            <a:fillRect/>
          </a:stretch>
        </p:blipFill>
        <p:spPr>
          <a:xfrm>
            <a:off x="3566160" y="1645920"/>
            <a:ext cx="731520" cy="731520"/>
          </a:xfrm>
          <a:prstGeom prst="rect">
            <a:avLst/>
          </a:prstGeom>
        </p:spPr>
      </p:pic>
      <p:sp>
        <p:nvSpPr>
          <p:cNvPr id="8" name="Text 3"/>
          <p:cNvSpPr/>
          <p:nvPr/>
        </p:nvSpPr>
        <p:spPr>
          <a:xfrm>
            <a:off x="338328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Docs</a:t>
            </a:r>
            <a:endParaRPr lang="en-US" sz="2000" dirty="0"/>
          </a:p>
        </p:txBody>
      </p:sp>
      <p:pic>
        <p:nvPicPr>
          <p:cNvPr id="9" name="Image 3" descr="/Users/michaelengland/Developer/michaelengland/ai-best-practices/decks/ai-best-practices/icons/databaseW.png">    </p:cNvPr>
          <p:cNvPicPr>
            <a:picLocks noChangeAspect="1"/>
          </p:cNvPicPr>
          <p:nvPr/>
        </p:nvPicPr>
        <p:blipFill>
          <a:blip r:embed="rId4"/>
          <a:stretch>
            <a:fillRect/>
          </a:stretch>
        </p:blipFill>
        <p:spPr>
          <a:xfrm>
            <a:off x="4846320" y="1645920"/>
            <a:ext cx="731520" cy="731520"/>
          </a:xfrm>
          <a:prstGeom prst="rect">
            <a:avLst/>
          </a:prstGeom>
        </p:spPr>
      </p:pic>
      <p:sp>
        <p:nvSpPr>
          <p:cNvPr id="10" name="Text 4"/>
          <p:cNvSpPr/>
          <p:nvPr/>
        </p:nvSpPr>
        <p:spPr>
          <a:xfrm>
            <a:off x="466344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Data</a:t>
            </a:r>
            <a:endParaRPr lang="en-US" sz="2000" dirty="0"/>
          </a:p>
        </p:txBody>
      </p:sp>
      <p:pic>
        <p:nvPicPr>
          <p:cNvPr id="11" name="Image 4" descr="/Users/michaelengland/Developer/michaelengland/ai-best-practices/decks/ai-best-practices/icons/calendarW.png">    </p:cNvPr>
          <p:cNvPicPr>
            <a:picLocks noChangeAspect="1"/>
          </p:cNvPicPr>
          <p:nvPr/>
        </p:nvPicPr>
        <p:blipFill>
          <a:blip r:embed="rId5"/>
          <a:stretch>
            <a:fillRect/>
          </a:stretch>
        </p:blipFill>
        <p:spPr>
          <a:xfrm>
            <a:off x="6126480" y="1645920"/>
            <a:ext cx="731520" cy="731520"/>
          </a:xfrm>
          <a:prstGeom prst="rect">
            <a:avLst/>
          </a:prstGeom>
        </p:spPr>
      </p:pic>
      <p:sp>
        <p:nvSpPr>
          <p:cNvPr id="12" name="Text 5"/>
          <p:cNvSpPr/>
          <p:nvPr/>
        </p:nvSpPr>
        <p:spPr>
          <a:xfrm>
            <a:off x="594360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Calendar</a:t>
            </a:r>
            <a:endParaRPr lang="en-US" sz="2000" dirty="0"/>
          </a:p>
        </p:txBody>
      </p:sp>
      <p:pic>
        <p:nvPicPr>
          <p:cNvPr id="13" name="Image 5" descr="/Users/michaelengland/Developer/michaelengland/ai-best-practices/decks/ai-best-practices/icons/arrowW.png">    </p:cNvPr>
          <p:cNvPicPr>
            <a:picLocks noChangeAspect="1"/>
          </p:cNvPicPr>
          <p:nvPr/>
        </p:nvPicPr>
        <p:blipFill>
          <a:blip r:embed="rId6"/>
          <a:stretch>
            <a:fillRect/>
          </a:stretch>
        </p:blipFill>
        <p:spPr>
          <a:xfrm>
            <a:off x="7406640" y="1645920"/>
            <a:ext cx="731520" cy="731520"/>
          </a:xfrm>
          <a:prstGeom prst="rect">
            <a:avLst/>
          </a:prstGeom>
        </p:spPr>
      </p:pic>
      <p:sp>
        <p:nvSpPr>
          <p:cNvPr id="14" name="Text 6"/>
          <p:cNvSpPr/>
          <p:nvPr/>
        </p:nvSpPr>
        <p:spPr>
          <a:xfrm>
            <a:off x="7223760" y="2560320"/>
            <a:ext cx="1097280" cy="548640"/>
          </a:xfrm>
          <a:prstGeom prst="rect">
            <a:avLst/>
          </a:prstGeom>
          <a:noFill/>
          <a:ln/>
        </p:spPr>
        <p:txBody>
          <a:bodyPr wrap="square" lIns="0" tIns="0" rIns="0" bIns="0" rtlCol="0" anchor="t"/>
          <a:lstStyle/>
          <a:p>
            <a:pPr algn="ctr" indent="0" marL="0">
              <a:buNone/>
            </a:pPr>
            <a:r>
              <a:rPr lang="en-US" sz="2000" dirty="0">
                <a:solidFill>
                  <a:srgbClr val="94A3B8"/>
                </a:solidFill>
                <a:latin typeface="Calibri" pitchFamily="34" charset="0"/>
                <a:ea typeface="Calibri" pitchFamily="34" charset="-122"/>
                <a:cs typeface="Calibri" pitchFamily="34" charset="-120"/>
              </a:rPr>
              <a:t>Custom</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4" name="Text 2"/>
          <p:cNvSpPr/>
          <p:nvPr/>
        </p:nvSpPr>
        <p:spPr>
          <a:xfrm>
            <a:off x="45720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Skeptic</a:t>
            </a:r>
            <a:endParaRPr lang="en-US" sz="1500" dirty="0"/>
          </a:p>
        </p:txBody>
      </p:sp>
      <p:sp>
        <p:nvSpPr>
          <p:cNvPr id="5" name="Text 3"/>
          <p:cNvSpPr/>
          <p:nvPr/>
        </p:nvSpPr>
        <p:spPr>
          <a:xfrm>
            <a:off x="15544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6" name="Shape 4"/>
          <p:cNvSpPr/>
          <p:nvPr/>
        </p:nvSpPr>
        <p:spPr>
          <a:xfrm>
            <a:off x="1645920" y="1463040"/>
            <a:ext cx="1097280" cy="640080"/>
          </a:xfrm>
          <a:prstGeom prst="roundRect">
            <a:avLst>
              <a:gd name="adj" fmla="val 11429"/>
            </a:avLst>
          </a:prstGeom>
          <a:solidFill>
            <a:srgbClr val="00B4D8"/>
          </a:solidFill>
          <a:ln w="25400">
            <a:solidFill>
              <a:srgbClr val="00B4D8"/>
            </a:solidFill>
            <a:prstDash val="solid"/>
          </a:ln>
        </p:spPr>
      </p:sp>
      <p:sp>
        <p:nvSpPr>
          <p:cNvPr id="7" name="Text 5"/>
          <p:cNvSpPr/>
          <p:nvPr/>
        </p:nvSpPr>
        <p:spPr>
          <a:xfrm>
            <a:off x="1645920" y="1463040"/>
            <a:ext cx="1097280" cy="640080"/>
          </a:xfrm>
          <a:prstGeom prst="rect">
            <a:avLst/>
          </a:prstGeom>
          <a:noFill/>
          <a:ln/>
        </p:spPr>
        <p:txBody>
          <a:bodyPr wrap="square" lIns="0" tIns="0" rIns="0" bIns="0" rtlCol="0" anchor="ctr"/>
          <a:lstStyle/>
          <a:p>
            <a:pPr algn="ctr" indent="0" marL="0">
              <a:buNone/>
            </a:pPr>
            <a:r>
              <a:rPr lang="en-US" sz="1500" b="1" dirty="0">
                <a:solidFill>
                  <a:srgbClr val="FFFFFF"/>
                </a:solidFill>
                <a:latin typeface="Calibri" pitchFamily="34" charset="0"/>
                <a:ea typeface="Calibri" pitchFamily="34" charset="-122"/>
                <a:cs typeface="Calibri" pitchFamily="34" charset="-120"/>
              </a:rPr>
              <a:t>Explorer</a:t>
            </a:r>
            <a:endParaRPr lang="en-US" sz="1500" dirty="0"/>
          </a:p>
        </p:txBody>
      </p:sp>
      <p:sp>
        <p:nvSpPr>
          <p:cNvPr id="8" name="Text 6"/>
          <p:cNvSpPr/>
          <p:nvPr/>
        </p:nvSpPr>
        <p:spPr>
          <a:xfrm>
            <a:off x="274320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9" name="Shape 7"/>
          <p:cNvSpPr/>
          <p:nvPr/>
        </p:nvSpPr>
        <p:spPr>
          <a:xfrm>
            <a:off x="283464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0" name="Text 8"/>
          <p:cNvSpPr/>
          <p:nvPr/>
        </p:nvSpPr>
        <p:spPr>
          <a:xfrm>
            <a:off x="283464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Whisperer</a:t>
            </a:r>
            <a:endParaRPr lang="en-US" sz="1500" dirty="0"/>
          </a:p>
        </p:txBody>
      </p:sp>
      <p:sp>
        <p:nvSpPr>
          <p:cNvPr id="11" name="Text 9"/>
          <p:cNvSpPr/>
          <p:nvPr/>
        </p:nvSpPr>
        <p:spPr>
          <a:xfrm>
            <a:off x="393192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2" name="Shape 10"/>
          <p:cNvSpPr/>
          <p:nvPr/>
        </p:nvSpPr>
        <p:spPr>
          <a:xfrm>
            <a:off x="402336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3" name="Text 11"/>
          <p:cNvSpPr/>
          <p:nvPr/>
        </p:nvSpPr>
        <p:spPr>
          <a:xfrm>
            <a:off x="402336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Strategist</a:t>
            </a:r>
            <a:endParaRPr lang="en-US" sz="1500" dirty="0"/>
          </a:p>
        </p:txBody>
      </p:sp>
      <p:sp>
        <p:nvSpPr>
          <p:cNvPr id="14" name="Text 12"/>
          <p:cNvSpPr/>
          <p:nvPr/>
        </p:nvSpPr>
        <p:spPr>
          <a:xfrm>
            <a:off x="512064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5" name="Shape 13"/>
          <p:cNvSpPr/>
          <p:nvPr/>
        </p:nvSpPr>
        <p:spPr>
          <a:xfrm>
            <a:off x="5212080" y="1463040"/>
            <a:ext cx="1097280" cy="640080"/>
          </a:xfrm>
          <a:prstGeom prst="roundRect">
            <a:avLst>
              <a:gd name="adj" fmla="val 11429"/>
            </a:avLst>
          </a:prstGeom>
          <a:solidFill>
            <a:srgbClr val="0F0F1A">
              <a:alpha val="50000"/>
            </a:srgbClr>
          </a:solidFill>
          <a:ln w="12700">
            <a:solidFill>
              <a:srgbClr val="94A3B8"/>
            </a:solidFill>
            <a:prstDash val="solid"/>
          </a:ln>
        </p:spPr>
      </p:sp>
      <p:sp>
        <p:nvSpPr>
          <p:cNvPr id="16" name="Text 14"/>
          <p:cNvSpPr/>
          <p:nvPr/>
        </p:nvSpPr>
        <p:spPr>
          <a:xfrm>
            <a:off x="521208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Operator</a:t>
            </a:r>
            <a:endParaRPr lang="en-US" sz="1500" dirty="0"/>
          </a:p>
        </p:txBody>
      </p:sp>
      <p:sp>
        <p:nvSpPr>
          <p:cNvPr id="17" name="Text 15"/>
          <p:cNvSpPr/>
          <p:nvPr/>
        </p:nvSpPr>
        <p:spPr>
          <a:xfrm>
            <a:off x="630936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18" name="Shape 16"/>
          <p:cNvSpPr/>
          <p:nvPr/>
        </p:nvSpPr>
        <p:spPr>
          <a:xfrm>
            <a:off x="6400800" y="1463040"/>
            <a:ext cx="1097280" cy="640080"/>
          </a:xfrm>
          <a:prstGeom prst="roundRect">
            <a:avLst>
              <a:gd name="adj" fmla="val 11429"/>
            </a:avLst>
          </a:prstGeom>
          <a:solidFill>
            <a:srgbClr val="0F0F1A">
              <a:alpha val="50000"/>
            </a:srgbClr>
          </a:solidFill>
          <a:ln w="25400">
            <a:solidFill>
              <a:srgbClr val="00B4D8"/>
            </a:solidFill>
            <a:prstDash val="solid"/>
          </a:ln>
        </p:spPr>
      </p:sp>
      <p:sp>
        <p:nvSpPr>
          <p:cNvPr id="19" name="Text 17"/>
          <p:cNvSpPr/>
          <p:nvPr/>
        </p:nvSpPr>
        <p:spPr>
          <a:xfrm>
            <a:off x="6400800" y="1463040"/>
            <a:ext cx="1097280" cy="640080"/>
          </a:xfrm>
          <a:prstGeom prst="rect">
            <a:avLst/>
          </a:prstGeom>
          <a:noFill/>
          <a:ln/>
        </p:spPr>
        <p:txBody>
          <a:bodyPr wrap="square" lIns="0" tIns="0" rIns="0" bIns="0" rtlCol="0" anchor="ctr"/>
          <a:lstStyle/>
          <a:p>
            <a:pPr algn="ctr" indent="0" marL="0">
              <a:buNone/>
            </a:pPr>
            <a:r>
              <a:rPr lang="en-US" sz="1500" b="1" dirty="0">
                <a:solidFill>
                  <a:srgbClr val="00B4D8"/>
                </a:solidFill>
                <a:latin typeface="Calibri" pitchFamily="34" charset="0"/>
                <a:ea typeface="Calibri" pitchFamily="34" charset="-122"/>
                <a:cs typeface="Calibri" pitchFamily="34" charset="-120"/>
              </a:rPr>
              <a:t>Orchestrator</a:t>
            </a:r>
            <a:endParaRPr lang="en-US" sz="1500" dirty="0"/>
          </a:p>
        </p:txBody>
      </p:sp>
      <p:sp>
        <p:nvSpPr>
          <p:cNvPr id="20" name="Text 18"/>
          <p:cNvSpPr/>
          <p:nvPr/>
        </p:nvSpPr>
        <p:spPr>
          <a:xfrm>
            <a:off x="7498080" y="1463040"/>
            <a:ext cx="91440" cy="640080"/>
          </a:xfrm>
          <a:prstGeom prst="rect">
            <a:avLst/>
          </a:prstGeom>
          <a:noFill/>
          <a:ln/>
        </p:spPr>
        <p:txBody>
          <a:bodyPr wrap="square" lIns="0" tIns="0" rIns="0" bIns="0" rtlCol="0" anchor="ctr"/>
          <a:lstStyle/>
          <a:p>
            <a:pPr algn="ctr" indent="0" marL="0">
              <a:buNone/>
            </a:pPr>
            <a:r>
              <a:rPr lang="en-US" sz="1400" dirty="0">
                <a:solidFill>
                  <a:srgbClr val="94A3B8"/>
                </a:solidFill>
                <a:latin typeface="Calibri" pitchFamily="34" charset="0"/>
                <a:ea typeface="Calibri" pitchFamily="34" charset="-122"/>
                <a:cs typeface="Calibri" pitchFamily="34" charset="-120"/>
              </a:rPr>
              <a:t>→</a:t>
            </a:r>
            <a:endParaRPr lang="en-US" sz="1400" dirty="0"/>
          </a:p>
        </p:txBody>
      </p:sp>
      <p:sp>
        <p:nvSpPr>
          <p:cNvPr id="21" name="Shape 19"/>
          <p:cNvSpPr/>
          <p:nvPr/>
        </p:nvSpPr>
        <p:spPr>
          <a:xfrm>
            <a:off x="7589520" y="1463040"/>
            <a:ext cx="1097280" cy="640080"/>
          </a:xfrm>
          <a:prstGeom prst="roundRect">
            <a:avLst>
              <a:gd name="adj" fmla="val 11429"/>
            </a:avLst>
          </a:prstGeom>
          <a:solidFill>
            <a:srgbClr val="0F0F1A">
              <a:alpha val="50000"/>
            </a:srgbClr>
          </a:solidFill>
          <a:ln w="12700">
            <a:solidFill>
              <a:srgbClr val="94A3B8"/>
            </a:solidFill>
            <a:prstDash val="dash"/>
          </a:ln>
        </p:spPr>
      </p:sp>
      <p:sp>
        <p:nvSpPr>
          <p:cNvPr id="22" name="Text 20"/>
          <p:cNvSpPr/>
          <p:nvPr/>
        </p:nvSpPr>
        <p:spPr>
          <a:xfrm>
            <a:off x="7589520" y="1463040"/>
            <a:ext cx="1097280" cy="640080"/>
          </a:xfrm>
          <a:prstGeom prst="rect">
            <a:avLst/>
          </a:prstGeom>
          <a:noFill/>
          <a:ln/>
        </p:spPr>
        <p:txBody>
          <a:bodyPr wrap="square" lIns="0" tIns="0" rIns="0" bIns="0" rtlCol="0" anchor="ctr"/>
          <a:lstStyle/>
          <a:p>
            <a:pPr algn="ctr" indent="0" marL="0">
              <a:buNone/>
            </a:pPr>
            <a:r>
              <a:rPr lang="en-US" sz="1500" b="1" dirty="0">
                <a:solidFill>
                  <a:srgbClr val="94A3B8"/>
                </a:solidFill>
                <a:latin typeface="Calibri" pitchFamily="34" charset="0"/>
                <a:ea typeface="Calibri" pitchFamily="34" charset="-122"/>
                <a:cs typeface="Calibri" pitchFamily="34" charset="-120"/>
              </a:rPr>
              <a:t>Builder</a:t>
            </a:r>
            <a:endParaRPr lang="en-US" sz="1500" dirty="0"/>
          </a:p>
        </p:txBody>
      </p:sp>
      <p:sp>
        <p:nvSpPr>
          <p:cNvPr id="23" name="Text 21"/>
          <p:cNvSpPr/>
          <p:nvPr/>
        </p:nvSpPr>
        <p:spPr>
          <a:xfrm>
            <a:off x="4572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Most people are here.</a:t>
            </a:r>
            <a:endParaRPr lang="en-US" sz="2800" dirty="0"/>
          </a:p>
        </p:txBody>
      </p:sp>
      <p:sp>
        <p:nvSpPr>
          <p:cNvPr id="24" name="Text 22"/>
          <p:cNvSpPr/>
          <p:nvPr/>
        </p:nvSpPr>
        <p:spPr>
          <a:xfrm>
            <a:off x="4572000" y="2468880"/>
            <a:ext cx="4114800" cy="731520"/>
          </a:xfrm>
          <a:prstGeom prst="rect">
            <a:avLst/>
          </a:prstGeom>
          <a:noFill/>
          <a:ln/>
        </p:spPr>
        <p:txBody>
          <a:bodyPr wrap="square" lIns="0" tIns="0" rIns="0" bIns="0" rtlCol="0" anchor="t"/>
          <a:lstStyle/>
          <a:p>
            <a:pPr algn="ctr" indent="0" marL="0">
              <a:buNone/>
            </a:pPr>
            <a:r>
              <a:rPr lang="en-US" sz="2800" b="1" dirty="0">
                <a:solidFill>
                  <a:srgbClr val="00B4D8"/>
                </a:solidFill>
                <a:latin typeface="Georgia" pitchFamily="34" charset="0"/>
                <a:ea typeface="Georgia" pitchFamily="34" charset="-122"/>
                <a:cs typeface="Georgia" pitchFamily="34" charset="-120"/>
              </a:rPr>
              <a:t>This deck takes you here.</a:t>
            </a:r>
            <a:endParaRPr lang="en-US" sz="28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solidFill>
          <a:srgbClr val="F8F9FA"/>
        </a:solidFill>
      </p:bgPr>
    </p:bg>
    <p:spTree>
      <p:nvGrpSpPr>
        <p:cNvPr id="1" name=""/>
        <p:cNvGrpSpPr/>
        <p:nvPr/>
      </p:nvGrpSpPr>
      <p:grpSpPr>
        <a:xfrm>
          <a:off x="0" y="0"/>
          <a:ext cx="0" cy="0"/>
          <a:chOff x="0" y="0"/>
          <a:chExt cx="0" cy="0"/>
        </a:xfrm>
      </p:grpSpPr>
      <p:sp>
        <p:nvSpPr>
          <p:cNvPr id="2" name="Text 0"/>
          <p:cNvSpPr/>
          <p:nvPr/>
        </p:nvSpPr>
        <p:spPr>
          <a:xfrm>
            <a:off x="457200" y="731520"/>
            <a:ext cx="3840480" cy="640080"/>
          </a:xfrm>
          <a:prstGeom prst="rect">
            <a:avLst/>
          </a:prstGeom>
          <a:noFill/>
          <a:ln/>
        </p:spPr>
        <p:txBody>
          <a:bodyPr wrap="square" lIns="0" tIns="0" rIns="0" bIns="0" rtlCol="0" anchor="ctr"/>
          <a:lstStyle/>
          <a:p>
            <a:pPr algn="ctr" indent="0" marL="0">
              <a:buNone/>
            </a:pPr>
            <a:r>
              <a:rPr lang="en-US" sz="3600" b="1" dirty="0">
                <a:solidFill>
                  <a:srgbClr val="E63946"/>
                </a:solidFill>
                <a:latin typeface="Georgia" pitchFamily="34" charset="0"/>
                <a:ea typeface="Georgia" pitchFamily="34" charset="-122"/>
                <a:cs typeface="Georgia" pitchFamily="34" charset="-120"/>
              </a:rPr>
              <a:t>Without</a:t>
            </a:r>
            <a:endParaRPr lang="en-US" sz="3600" dirty="0"/>
          </a:p>
        </p:txBody>
      </p:sp>
      <p:sp>
        <p:nvSpPr>
          <p:cNvPr id="3" name="Text 1"/>
          <p:cNvSpPr/>
          <p:nvPr/>
        </p:nvSpPr>
        <p:spPr>
          <a:xfrm>
            <a:off x="45720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You copy-paste</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You forget the budget memo</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VP asks — too late</a:t>
            </a:r>
            <a:endParaRPr lang="en-US" sz="2200" dirty="0"/>
          </a:p>
        </p:txBody>
      </p:sp>
      <p:sp>
        <p:nvSpPr>
          <p:cNvPr id="4" name="Shape 2"/>
          <p:cNvSpPr/>
          <p:nvPr/>
        </p:nvSpPr>
        <p:spPr>
          <a:xfrm>
            <a:off x="4572000" y="731520"/>
            <a:ext cx="0" cy="3291840"/>
          </a:xfrm>
          <a:prstGeom prst="line">
            <a:avLst/>
          </a:prstGeom>
          <a:noFill/>
          <a:ln w="12700">
            <a:solidFill>
              <a:srgbClr val="94A3B8"/>
            </a:solidFill>
            <a:prstDash val="solid"/>
          </a:ln>
        </p:spPr>
      </p:sp>
      <p:sp>
        <p:nvSpPr>
          <p:cNvPr id="5" name="Text 3"/>
          <p:cNvSpPr/>
          <p:nvPr/>
        </p:nvSpPr>
        <p:spPr>
          <a:xfrm>
            <a:off x="4846320" y="731520"/>
            <a:ext cx="3840480" cy="640080"/>
          </a:xfrm>
          <a:prstGeom prst="rect">
            <a:avLst/>
          </a:prstGeom>
          <a:noFill/>
          <a:ln/>
        </p:spPr>
        <p:txBody>
          <a:bodyPr wrap="square" lIns="0" tIns="0" rIns="0" bIns="0" rtlCol="0" anchor="ctr"/>
          <a:lstStyle/>
          <a:p>
            <a:pPr algn="ctr" indent="0" marL="0">
              <a:buNone/>
            </a:pPr>
            <a:r>
              <a:rPr lang="en-US" sz="3600" b="1" dirty="0">
                <a:solidFill>
                  <a:srgbClr val="2D936C"/>
                </a:solidFill>
                <a:latin typeface="Georgia" pitchFamily="34" charset="0"/>
                <a:ea typeface="Georgia" pitchFamily="34" charset="-122"/>
                <a:cs typeface="Georgia" pitchFamily="34" charset="-120"/>
              </a:rPr>
              <a:t>With</a:t>
            </a:r>
            <a:endParaRPr lang="en-US" sz="3600" dirty="0"/>
          </a:p>
        </p:txBody>
      </p:sp>
      <p:sp>
        <p:nvSpPr>
          <p:cNvPr id="6" name="Text 4"/>
          <p:cNvSpPr/>
          <p:nvPr/>
        </p:nvSpPr>
        <p:spPr>
          <a:xfrm>
            <a:off x="4846320" y="1737360"/>
            <a:ext cx="3840480" cy="2286000"/>
          </a:xfrm>
          <a:prstGeom prst="rect">
            <a:avLst/>
          </a:prstGeom>
          <a:noFill/>
          <a:ln/>
        </p:spPr>
        <p:txBody>
          <a:bodyPr wrap="square" lIns="0" tIns="0" rIns="0" bIns="0" rtlCol="0" anchor="t"/>
          <a:lstStyle/>
          <a:p>
            <a:pPr algn="ctr" indent="0" marL="0">
              <a:buNone/>
            </a:pPr>
            <a:r>
              <a:rPr lang="en-US" sz="2200" dirty="0">
                <a:solidFill>
                  <a:srgbClr val="1E293B"/>
                </a:solidFill>
                <a:latin typeface="Calibri" pitchFamily="34" charset="0"/>
                <a:ea typeface="Calibri" pitchFamily="34" charset="-122"/>
                <a:cs typeface="Calibri" pitchFamily="34" charset="-120"/>
              </a:rPr>
              <a:t>Agent reads directly</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Finds what you forgot</a:t>
            </a:r>
            <a:endParaRPr lang="en-US" sz="2200" dirty="0"/>
          </a:p>
          <a:p>
            <a:pPr algn="ctr" indent="0" marL="0">
              <a:buNone/>
            </a:pPr>
            <a:r>
              <a:rPr lang="en-US" sz="2200" dirty="0">
                <a:solidFill>
                  <a:srgbClr val="1E293B"/>
                </a:solidFill>
                <a:latin typeface="Calibri" pitchFamily="34" charset="0"/>
                <a:ea typeface="Calibri" pitchFamily="34" charset="-122"/>
                <a:cs typeface="Calibri" pitchFamily="34" charset="-120"/>
              </a:rPr>
              <a:t>Flags what you missed</a:t>
            </a:r>
            <a:endParaRPr lang="en-US" sz="22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365760"/>
            <a:ext cx="7315200" cy="1828800"/>
          </a:xfrm>
          <a:prstGeom prst="rect">
            <a:avLst/>
          </a:prstGeom>
          <a:noFill/>
          <a:ln/>
        </p:spPr>
        <p:txBody>
          <a:bodyPr wrap="square" lIns="0" tIns="0" rIns="0" bIns="0" rtlCol="0" anchor="b"/>
          <a:lstStyle/>
          <a:p>
            <a:pPr algn="ctr" indent="0" marL="0">
              <a:buNone/>
            </a:pPr>
            <a:r>
              <a:rPr lang="en-US" sz="6000" b="1" dirty="0">
                <a:solidFill>
                  <a:srgbClr val="FFFFFF"/>
                </a:solidFill>
                <a:latin typeface="Georgia" pitchFamily="34" charset="0"/>
                <a:ea typeface="Georgia" pitchFamily="34" charset="-122"/>
                <a:cs typeface="Georgia" pitchFamily="34" charset="-120"/>
              </a:rPr>
              <a:t>Trust, but verify.</a:t>
            </a:r>
            <a:endParaRPr lang="en-US" sz="6000" dirty="0"/>
          </a:p>
        </p:txBody>
      </p:sp>
      <p:sp>
        <p:nvSpPr>
          <p:cNvPr id="4" name="Text 2"/>
          <p:cNvSpPr/>
          <p:nvPr/>
        </p:nvSpPr>
        <p:spPr>
          <a:xfrm>
            <a:off x="1371600" y="2377440"/>
            <a:ext cx="6400800" cy="182880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Never trust numbers you didn't provide.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Verify claims against sources.</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Use AI for drafts, not decisions.</a:t>
            </a:r>
            <a:endParaRPr lang="en-US" sz="2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AI is a power tool,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not autopilot.</a:t>
            </a:r>
            <a:endParaRPr lang="en-US" sz="4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3600" b="1" dirty="0">
                <a:solidFill>
                  <a:srgbClr val="00B4D8"/>
                </a:solidFill>
                <a:latin typeface="Georgia" pitchFamily="34" charset="0"/>
                <a:ea typeface="Georgia" pitchFamily="34" charset="-122"/>
                <a:cs typeface="Georgia" pitchFamily="34" charset="-120"/>
              </a:rPr>
              <a:t>When the answer ‘feels right’</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but you can’t verify it —</a:t>
            </a:r>
            <a:endParaRPr lang="en-US" sz="3600" dirty="0"/>
          </a:p>
          <a:p>
            <a:pPr algn="ctr" indent="0" marL="0">
              <a:buNone/>
            </a:pPr>
            <a:r>
              <a:rPr lang="en-US" sz="3600" b="1" dirty="0">
                <a:solidFill>
                  <a:srgbClr val="00B4D8"/>
                </a:solidFill>
                <a:latin typeface="Georgia" pitchFamily="34" charset="0"/>
                <a:ea typeface="Georgia" pitchFamily="34" charset="-122"/>
                <a:cs typeface="Georgia" pitchFamily="34" charset="-120"/>
              </a:rPr>
              <a:t>that’s the most dangerous moment.</a:t>
            </a:r>
            <a:endParaRPr lang="en-US" sz="36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You're managing AI well.</a:t>
            </a:r>
            <a:endParaRPr lang="en-US" sz="2800" dirty="0"/>
          </a:p>
          <a:p>
            <a:pPr algn="ctr" indent="0" marL="0">
              <a:buNone/>
            </a:pPr>
            <a:r>
              <a:rPr lang="en-US" sz="2800" i="1" dirty="0">
                <a:solidFill>
                  <a:srgbClr val="00B4D8"/>
                </a:solidFill>
                <a:latin typeface="Georgia" pitchFamily="34" charset="0"/>
                <a:ea typeface="Georgia" pitchFamily="34" charset="-122"/>
                <a:cs typeface="Georgia" pitchFamily="34" charset="-120"/>
              </a:rPr>
              <a:t>Time to orchestrate it.</a:t>
            </a:r>
            <a:endParaRPr lang="en-US" sz="28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pic>
        <p:nvPicPr>
          <p:cNvPr id="3" name="Image 0" descr="/Users/michaelengland/Developer/michaelengland/ai-best-practices/decks/ai-best-practices/icons/user.png">    </p:cNvPr>
          <p:cNvPicPr>
            <a:picLocks noChangeAspect="1"/>
          </p:cNvPicPr>
          <p:nvPr/>
        </p:nvPicPr>
        <p:blipFill>
          <a:blip r:embed="rId1"/>
          <a:stretch>
            <a:fillRect/>
          </a:stretch>
        </p:blipFill>
        <p:spPr>
          <a:xfrm>
            <a:off x="1371600" y="1371600"/>
            <a:ext cx="1371600" cy="1371600"/>
          </a:xfrm>
          <a:prstGeom prst="rect">
            <a:avLst/>
          </a:prstGeom>
        </p:spPr>
      </p:pic>
      <p:sp>
        <p:nvSpPr>
          <p:cNvPr id="4" name="Text 1"/>
          <p:cNvSpPr/>
          <p:nvPr/>
        </p:nvSpPr>
        <p:spPr>
          <a:xfrm>
            <a:off x="731520" y="2926080"/>
            <a:ext cx="27432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One Chef</a:t>
            </a:r>
            <a:endParaRPr lang="en-US" sz="2800" dirty="0"/>
          </a:p>
        </p:txBody>
      </p:sp>
      <p:sp>
        <p:nvSpPr>
          <p:cNvPr id="5" name="Shape 2"/>
          <p:cNvSpPr/>
          <p:nvPr/>
        </p:nvSpPr>
        <p:spPr>
          <a:xfrm>
            <a:off x="4572000" y="731520"/>
            <a:ext cx="0" cy="3657600"/>
          </a:xfrm>
          <a:prstGeom prst="line">
            <a:avLst/>
          </a:prstGeom>
          <a:noFill/>
          <a:ln w="25400">
            <a:solidFill>
              <a:srgbClr val="00B4D8"/>
            </a:solidFill>
            <a:prstDash val="solid"/>
          </a:ln>
        </p:spPr>
      </p:sp>
      <p:pic>
        <p:nvPicPr>
          <p:cNvPr id="6" name="Image 1" descr="/Users/michaelengland/Developer/michaelengland/ai-best-practices/decks/ai-best-practices/icons/user.png">    </p:cNvPr>
          <p:cNvPicPr>
            <a:picLocks noChangeAspect="1"/>
          </p:cNvPicPr>
          <p:nvPr/>
        </p:nvPicPr>
        <p:blipFill>
          <a:blip r:embed="rId2"/>
          <a:stretch>
            <a:fillRect/>
          </a:stretch>
        </p:blipFill>
        <p:spPr>
          <a:xfrm>
            <a:off x="5486400" y="1188720"/>
            <a:ext cx="731520" cy="731520"/>
          </a:xfrm>
          <a:prstGeom prst="rect">
            <a:avLst/>
          </a:prstGeom>
        </p:spPr>
      </p:pic>
      <p:sp>
        <p:nvSpPr>
          <p:cNvPr id="7" name="Text 3"/>
          <p:cNvSpPr/>
          <p:nvPr/>
        </p:nvSpPr>
        <p:spPr>
          <a:xfrm>
            <a:off x="530352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Prep</a:t>
            </a:r>
            <a:endParaRPr lang="en-US" sz="2000" dirty="0"/>
          </a:p>
        </p:txBody>
      </p:sp>
      <p:pic>
        <p:nvPicPr>
          <p:cNvPr id="8" name="Image 2" descr="/Users/michaelengland/Developer/michaelengland/ai-best-practices/decks/ai-best-practices/icons/user.png">    </p:cNvPr>
          <p:cNvPicPr>
            <a:picLocks noChangeAspect="1"/>
          </p:cNvPicPr>
          <p:nvPr/>
        </p:nvPicPr>
        <p:blipFill>
          <a:blip r:embed="rId3"/>
          <a:stretch>
            <a:fillRect/>
          </a:stretch>
        </p:blipFill>
        <p:spPr>
          <a:xfrm>
            <a:off x="7132320" y="1188720"/>
            <a:ext cx="731520" cy="731520"/>
          </a:xfrm>
          <a:prstGeom prst="rect">
            <a:avLst/>
          </a:prstGeom>
        </p:spPr>
      </p:pic>
      <p:sp>
        <p:nvSpPr>
          <p:cNvPr id="9" name="Text 4"/>
          <p:cNvSpPr/>
          <p:nvPr/>
        </p:nvSpPr>
        <p:spPr>
          <a:xfrm>
            <a:off x="6949440" y="201168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Grill</a:t>
            </a:r>
            <a:endParaRPr lang="en-US" sz="2000" dirty="0"/>
          </a:p>
        </p:txBody>
      </p:sp>
      <p:pic>
        <p:nvPicPr>
          <p:cNvPr id="10" name="Image 3" descr="/Users/michaelengland/Developer/michaelengland/ai-best-practices/decks/ai-best-practices/icons/user.png">    </p:cNvPr>
          <p:cNvPicPr>
            <a:picLocks noChangeAspect="1"/>
          </p:cNvPicPr>
          <p:nvPr/>
        </p:nvPicPr>
        <p:blipFill>
          <a:blip r:embed="rId4"/>
          <a:stretch>
            <a:fillRect/>
          </a:stretch>
        </p:blipFill>
        <p:spPr>
          <a:xfrm>
            <a:off x="5486400" y="2834640"/>
            <a:ext cx="731520" cy="731520"/>
          </a:xfrm>
          <a:prstGeom prst="rect">
            <a:avLst/>
          </a:prstGeom>
        </p:spPr>
      </p:pic>
      <p:sp>
        <p:nvSpPr>
          <p:cNvPr id="11" name="Text 5"/>
          <p:cNvSpPr/>
          <p:nvPr/>
        </p:nvSpPr>
        <p:spPr>
          <a:xfrm>
            <a:off x="530352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Sauce</a:t>
            </a:r>
            <a:endParaRPr lang="en-US" sz="2000" dirty="0"/>
          </a:p>
        </p:txBody>
      </p:sp>
      <p:pic>
        <p:nvPicPr>
          <p:cNvPr id="12" name="Image 4" descr="/Users/michaelengland/Developer/michaelengland/ai-best-practices/decks/ai-best-practices/icons/user.png">    </p:cNvPr>
          <p:cNvPicPr>
            <a:picLocks noChangeAspect="1"/>
          </p:cNvPicPr>
          <p:nvPr/>
        </p:nvPicPr>
        <p:blipFill>
          <a:blip r:embed="rId5"/>
          <a:stretch>
            <a:fillRect/>
          </a:stretch>
        </p:blipFill>
        <p:spPr>
          <a:xfrm>
            <a:off x="7132320" y="2834640"/>
            <a:ext cx="731520" cy="731520"/>
          </a:xfrm>
          <a:prstGeom prst="rect">
            <a:avLst/>
          </a:prstGeom>
        </p:spPr>
      </p:pic>
      <p:sp>
        <p:nvSpPr>
          <p:cNvPr id="13" name="Text 6"/>
          <p:cNvSpPr/>
          <p:nvPr/>
        </p:nvSpPr>
        <p:spPr>
          <a:xfrm>
            <a:off x="6949440" y="3657600"/>
            <a:ext cx="1097280" cy="457200"/>
          </a:xfrm>
          <a:prstGeom prst="rect">
            <a:avLst/>
          </a:prstGeom>
          <a:noFill/>
          <a:ln/>
        </p:spPr>
        <p:txBody>
          <a:bodyPr wrap="square" lIns="0" tIns="0" rIns="0" bIns="0" rtlCol="0" anchor="t"/>
          <a:lstStyle/>
          <a:p>
            <a:pPr algn="ctr" indent="0" marL="0">
              <a:buNone/>
            </a:pPr>
            <a:r>
              <a:rPr lang="en-US" sz="2000" dirty="0">
                <a:solidFill>
                  <a:srgbClr val="00B4D8"/>
                </a:solidFill>
                <a:latin typeface="Calibri" pitchFamily="34" charset="0"/>
                <a:ea typeface="Calibri" pitchFamily="34" charset="-122"/>
                <a:cs typeface="Calibri" pitchFamily="34" charset="-120"/>
              </a:rPr>
              <a:t>Plate</a:t>
            </a:r>
            <a:endParaRPr lang="en-US" sz="20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The trick isn’t making</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one AI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It’s making many</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work together.</a:t>
            </a:r>
            <a:endParaRPr lang="en-US" sz="40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457200" y="2011680"/>
            <a:ext cx="1645920" cy="822960"/>
          </a:xfrm>
          <a:prstGeom prst="roundRect">
            <a:avLst>
              <a:gd name="adj" fmla="val 11111"/>
            </a:avLst>
          </a:prstGeom>
          <a:solidFill>
            <a:srgbClr val="00B4D8"/>
          </a:solidFill>
          <a:ln/>
        </p:spPr>
      </p:sp>
      <p:sp>
        <p:nvSpPr>
          <p:cNvPr id="4" name="Text 2"/>
          <p:cNvSpPr/>
          <p:nvPr/>
        </p:nvSpPr>
        <p:spPr>
          <a:xfrm>
            <a:off x="45720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Research</a:t>
            </a:r>
            <a:endParaRPr lang="en-US" sz="2800" dirty="0"/>
          </a:p>
        </p:txBody>
      </p:sp>
      <p:sp>
        <p:nvSpPr>
          <p:cNvPr id="5" name="Text 3"/>
          <p:cNvSpPr/>
          <p:nvPr/>
        </p:nvSpPr>
        <p:spPr>
          <a:xfrm>
            <a:off x="210312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6" name="Shape 4"/>
          <p:cNvSpPr/>
          <p:nvPr/>
        </p:nvSpPr>
        <p:spPr>
          <a:xfrm>
            <a:off x="2651760" y="2011680"/>
            <a:ext cx="1645920" cy="822960"/>
          </a:xfrm>
          <a:prstGeom prst="roundRect">
            <a:avLst>
              <a:gd name="adj" fmla="val 11111"/>
            </a:avLst>
          </a:prstGeom>
          <a:solidFill>
            <a:srgbClr val="00B4D8"/>
          </a:solidFill>
          <a:ln/>
        </p:spPr>
      </p:sp>
      <p:sp>
        <p:nvSpPr>
          <p:cNvPr id="7" name="Text 5"/>
          <p:cNvSpPr/>
          <p:nvPr/>
        </p:nvSpPr>
        <p:spPr>
          <a:xfrm>
            <a:off x="265176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Draft</a:t>
            </a:r>
            <a:endParaRPr lang="en-US" sz="2800" dirty="0"/>
          </a:p>
        </p:txBody>
      </p:sp>
      <p:sp>
        <p:nvSpPr>
          <p:cNvPr id="8" name="Text 6"/>
          <p:cNvSpPr/>
          <p:nvPr/>
        </p:nvSpPr>
        <p:spPr>
          <a:xfrm>
            <a:off x="429768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9" name="Shape 7"/>
          <p:cNvSpPr/>
          <p:nvPr/>
        </p:nvSpPr>
        <p:spPr>
          <a:xfrm>
            <a:off x="4846320" y="2011680"/>
            <a:ext cx="1645920" cy="822960"/>
          </a:xfrm>
          <a:prstGeom prst="roundRect">
            <a:avLst>
              <a:gd name="adj" fmla="val 11111"/>
            </a:avLst>
          </a:prstGeom>
          <a:solidFill>
            <a:srgbClr val="00B4D8"/>
          </a:solidFill>
          <a:ln/>
        </p:spPr>
      </p:sp>
      <p:sp>
        <p:nvSpPr>
          <p:cNvPr id="10" name="Text 8"/>
          <p:cNvSpPr/>
          <p:nvPr/>
        </p:nvSpPr>
        <p:spPr>
          <a:xfrm>
            <a:off x="484632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Review</a:t>
            </a:r>
            <a:endParaRPr lang="en-US" sz="2800" dirty="0"/>
          </a:p>
        </p:txBody>
      </p:sp>
      <p:sp>
        <p:nvSpPr>
          <p:cNvPr id="11" name="Text 9"/>
          <p:cNvSpPr/>
          <p:nvPr/>
        </p:nvSpPr>
        <p:spPr>
          <a:xfrm>
            <a:off x="6492240" y="2011680"/>
            <a:ext cx="548640" cy="822960"/>
          </a:xfrm>
          <a:prstGeom prst="rect">
            <a:avLst/>
          </a:prstGeom>
          <a:noFill/>
          <a:ln/>
        </p:spPr>
        <p:txBody>
          <a:bodyPr wrap="square" lIns="0" tIns="0" rIns="0" bIns="0" rtlCol="0" anchor="ctr"/>
          <a:lstStyle/>
          <a:p>
            <a:pPr algn="ctr" indent="0" marL="0">
              <a:buNone/>
            </a:pPr>
            <a:r>
              <a:rPr lang="en-US" sz="2800" b="1" dirty="0">
                <a:solidFill>
                  <a:srgbClr val="00B4D8"/>
                </a:solidFill>
                <a:latin typeface="Calibri" pitchFamily="34" charset="0"/>
                <a:ea typeface="Calibri" pitchFamily="34" charset="-122"/>
                <a:cs typeface="Calibri" pitchFamily="34" charset="-120"/>
              </a:rPr>
              <a:t>→</a:t>
            </a:r>
            <a:endParaRPr lang="en-US" sz="2800" dirty="0"/>
          </a:p>
        </p:txBody>
      </p:sp>
      <p:sp>
        <p:nvSpPr>
          <p:cNvPr id="12" name="Shape 10"/>
          <p:cNvSpPr/>
          <p:nvPr/>
        </p:nvSpPr>
        <p:spPr>
          <a:xfrm>
            <a:off x="7040880" y="2011680"/>
            <a:ext cx="1645920" cy="822960"/>
          </a:xfrm>
          <a:prstGeom prst="roundRect">
            <a:avLst>
              <a:gd name="adj" fmla="val 11111"/>
            </a:avLst>
          </a:prstGeom>
          <a:solidFill>
            <a:srgbClr val="2D936C"/>
          </a:solidFill>
          <a:ln/>
        </p:spPr>
      </p:sp>
      <p:sp>
        <p:nvSpPr>
          <p:cNvPr id="13" name="Text 11"/>
          <p:cNvSpPr/>
          <p:nvPr/>
        </p:nvSpPr>
        <p:spPr>
          <a:xfrm>
            <a:off x="7040880" y="2011680"/>
            <a:ext cx="1645920" cy="822960"/>
          </a:xfrm>
          <a:prstGeom prst="rect">
            <a:avLst/>
          </a:prstGeom>
          <a:noFill/>
          <a:ln/>
        </p:spPr>
        <p:txBody>
          <a:bodyPr wrap="square" lIns="0" tIns="0" rIns="0" bIns="0" rtlCol="0" anchor="ctr"/>
          <a:lstStyle/>
          <a:p>
            <a:pPr algn="ctr" indent="0" marL="0">
              <a:buNone/>
            </a:pPr>
            <a:r>
              <a:rPr lang="en-US" sz="2800" b="1" dirty="0">
                <a:solidFill>
                  <a:srgbClr val="FFFFFF"/>
                </a:solidFill>
                <a:latin typeface="Calibri" pitchFamily="34" charset="0"/>
                <a:ea typeface="Calibri" pitchFamily="34" charset="-122"/>
                <a:cs typeface="Calibri" pitchFamily="34" charset="-120"/>
              </a:rPr>
              <a:t>You</a:t>
            </a:r>
            <a:endParaRPr lang="en-US" sz="28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Each agent does one thing.</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does everything.</a:t>
            </a:r>
            <a:endParaRPr lang="en-US" sz="4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Skills</a:t>
            </a:r>
            <a:endParaRPr lang="en-US" sz="72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 already know these.</a:t>
            </a:r>
            <a:endParaRPr lang="en-US" sz="2800" dirty="0"/>
          </a:p>
          <a:p>
            <a:pPr algn="ctr" indent="0" marL="0">
              <a:buNone/>
            </a:pPr>
            <a:r>
              <a:rPr lang="en-US" sz="2800" dirty="0">
                <a:solidFill>
                  <a:srgbClr val="94A3B8"/>
                </a:solidFill>
                <a:latin typeface="Calibri" pitchFamily="34" charset="0"/>
                <a:ea typeface="Calibri" pitchFamily="34" charset="-122"/>
                <a:cs typeface="Calibri" pitchFamily="34" charset="-120"/>
              </a:rPr>
              <a:t>Now each agent gets its own.</a:t>
            </a:r>
            <a:endParaRPr lang="en-US" sz="28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1 billion+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use AI tools monthly</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u="sng" dirty="0">
                <a:solidFill>
                  <a:srgbClr val="94A3B8"/>
                </a:solidFill>
                <a:latin typeface="Calibri" pitchFamily="34" charset="0"/>
                <a:ea typeface="Calibri" pitchFamily="34" charset="-122"/>
                <a:cs typeface="Calibri" pitchFamily="34" charset="-120"/>
                <a:hlinkClick r:id="rId1" invalidUrl="" action="" tgtFrame="" tooltip="" history="1" highlightClick="0" endSnd="0">
                  <a:extLst>
                    <a:ext uri="{A12FA001-AC4F-418D-AE19-62706E023703}">
                      <ahyp:hlinkClr xmlns:ahyp="http://schemas.microsoft.com/office/drawing/2018/hyperlinkcolor" val="tx"/>
                    </a:ext>
                  </a:extLst>
                </a:hlinkClick>
              </a:rPr>
              <a:t>DataReportal 2026</a:t>
            </a:r>
            <a:endParaRPr lang="en-US" sz="11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Research Agent</a:t>
            </a:r>
            <a:endParaRPr lang="en-US" sz="2800" dirty="0"/>
          </a:p>
        </p:txBody>
      </p:sp>
      <p:sp>
        <p:nvSpPr>
          <p:cNvPr id="4" name="Text 2"/>
          <p:cNvSpPr/>
          <p:nvPr/>
        </p:nvSpPr>
        <p:spPr>
          <a:xfrm>
            <a:off x="45720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Research Standards</a:t>
            </a:r>
            <a:endParaRPr lang="en-US" sz="2400" dirty="0"/>
          </a:p>
        </p:txBody>
      </p:sp>
      <p:sp>
        <p:nvSpPr>
          <p:cNvPr id="5" name="Text 3"/>
          <p:cNvSpPr/>
          <p:nvPr/>
        </p:nvSpPr>
        <p:spPr>
          <a:xfrm>
            <a:off x="329184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Draft Agent</a:t>
            </a:r>
            <a:endParaRPr lang="en-US" sz="2800" dirty="0"/>
          </a:p>
        </p:txBody>
      </p:sp>
      <p:sp>
        <p:nvSpPr>
          <p:cNvPr id="6" name="Text 4"/>
          <p:cNvSpPr/>
          <p:nvPr/>
        </p:nvSpPr>
        <p:spPr>
          <a:xfrm>
            <a:off x="329184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Leadership Proposals</a:t>
            </a:r>
            <a:endParaRPr lang="en-US" sz="2400" dirty="0"/>
          </a:p>
        </p:txBody>
      </p:sp>
      <p:sp>
        <p:nvSpPr>
          <p:cNvPr id="7" name="Text 5"/>
          <p:cNvSpPr/>
          <p:nvPr/>
        </p:nvSpPr>
        <p:spPr>
          <a:xfrm>
            <a:off x="6126480" y="1645920"/>
            <a:ext cx="2560320" cy="914400"/>
          </a:xfrm>
          <a:prstGeom prst="rect">
            <a:avLst/>
          </a:prstGeom>
          <a:noFill/>
          <a:ln/>
        </p:spPr>
        <p:txBody>
          <a:bodyPr wrap="square" lIns="0" tIns="0" rIns="0" bIns="0" rtlCol="0" anchor="b"/>
          <a:lstStyle/>
          <a:p>
            <a:pPr algn="ctr" indent="0" marL="0">
              <a:buNone/>
            </a:pPr>
            <a:r>
              <a:rPr lang="en-US" sz="2800" b="1" dirty="0">
                <a:solidFill>
                  <a:srgbClr val="00B4D8"/>
                </a:solidFill>
                <a:latin typeface="Calibri" pitchFamily="34" charset="0"/>
                <a:ea typeface="Calibri" pitchFamily="34" charset="-122"/>
                <a:cs typeface="Calibri" pitchFamily="34" charset="-120"/>
              </a:rPr>
              <a:t>Review Agent</a:t>
            </a:r>
            <a:endParaRPr lang="en-US" sz="2800" dirty="0"/>
          </a:p>
        </p:txBody>
      </p:sp>
      <p:sp>
        <p:nvSpPr>
          <p:cNvPr id="8" name="Text 6"/>
          <p:cNvSpPr/>
          <p:nvPr/>
        </p:nvSpPr>
        <p:spPr>
          <a:xfrm>
            <a:off x="6126480" y="2651760"/>
            <a:ext cx="2560320" cy="9144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 Compliance Policy</a:t>
            </a:r>
            <a:endParaRPr lang="en-US" sz="24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000" b="1" dirty="0">
                <a:solidFill>
                  <a:srgbClr val="FFFFFF"/>
                </a:solidFill>
                <a:latin typeface="Georgia" pitchFamily="34" charset="0"/>
                <a:ea typeface="Georgia" pitchFamily="34" charset="-122"/>
                <a:cs typeface="Georgia" pitchFamily="34" charset="-120"/>
              </a:rPr>
              <a:t>Skills compound.</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The brigade gets smarter</a:t>
            </a:r>
            <a:endParaRPr lang="en-US" sz="4000" dirty="0"/>
          </a:p>
          <a:p>
            <a:pPr algn="ctr" indent="0" marL="0">
              <a:buNone/>
            </a:pPr>
            <a:r>
              <a:rPr lang="en-US" sz="4000" b="1" dirty="0">
                <a:solidFill>
                  <a:srgbClr val="FFFFFF"/>
                </a:solidFill>
                <a:latin typeface="Georgia" pitchFamily="34" charset="0"/>
                <a:ea typeface="Georgia" pitchFamily="34" charset="-122"/>
                <a:cs typeface="Georgia" pitchFamily="34" charset="-120"/>
              </a:rPr>
              <a:t>every time.</a:t>
            </a:r>
            <a:endParaRPr lang="en-US" sz="4000"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E63946"/>
                </a:solidFill>
                <a:latin typeface="Georgia" pitchFamily="34" charset="0"/>
                <a:ea typeface="Georgia" pitchFamily="34" charset="-122"/>
                <a:cs typeface="Georgia" pitchFamily="34" charset="-120"/>
              </a:rPr>
              <a:t>1.5 hrs</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you being the bottleneck</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dirty="0">
                <a:solidFill>
                  <a:srgbClr val="94A3B8"/>
                </a:solidFill>
                <a:latin typeface="Calibri" pitchFamily="34" charset="0"/>
                <a:ea typeface="Calibri" pitchFamily="34" charset="-122"/>
                <a:cs typeface="Calibri" pitchFamily="34" charset="-120"/>
              </a:rPr>
              <a:t>Illustrative estimate</a:t>
            </a:r>
            <a:endParaRPr lang="en-US" sz="11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2D936C"/>
                </a:solidFill>
                <a:latin typeface="Georgia" pitchFamily="34" charset="0"/>
                <a:ea typeface="Georgia" pitchFamily="34" charset="-122"/>
                <a:cs typeface="Georgia" pitchFamily="34" charset="-120"/>
              </a:rPr>
              <a:t>15 min</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of judgment — the part only humans can do</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Same proposal.</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The chain gets smarter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every time.</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Your feedback becomes skills. She won't remember, but the skills will.</a:t>
            </a:r>
            <a:endParaRPr lang="en-US" sz="28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1371600" y="1828800"/>
            <a:ext cx="6400800" cy="1463040"/>
          </a:xfrm>
          <a:prstGeom prst="rect">
            <a:avLst/>
          </a:prstGeom>
          <a:noFill/>
          <a:ln/>
        </p:spPr>
        <p:txBody>
          <a:bodyPr wrap="square" lIns="0" tIns="0" rIns="0" bIns="0" rtlCol="0" anchor="ctr"/>
          <a:lstStyle/>
          <a:p>
            <a:pPr algn="ctr" indent="0" marL="0">
              <a:buNone/>
            </a:pPr>
            <a:r>
              <a:rPr lang="en-US" sz="2800" i="1" dirty="0">
                <a:solidFill>
                  <a:srgbClr val="00B4D8"/>
                </a:solidFill>
                <a:latin typeface="Georgia" pitchFamily="34" charset="0"/>
                <a:ea typeface="Georgia" pitchFamily="34" charset="-122"/>
                <a:cs typeface="Georgia" pitchFamily="34" charset="-120"/>
              </a:rPr>
              <a:t>Let's come back to where we started.</a:t>
            </a:r>
            <a:endParaRPr lang="en-US" sz="28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800" b="1" dirty="0">
                <a:solidFill>
                  <a:srgbClr val="FFFFFF"/>
                </a:solidFill>
                <a:latin typeface="Georgia" pitchFamily="34" charset="0"/>
                <a:ea typeface="Georgia" pitchFamily="34" charset="-122"/>
                <a:cs typeface="Georgia" pitchFamily="34" charset="-120"/>
              </a:rPr>
              <a:t>Remember the</a:t>
            </a:r>
            <a:endParaRPr lang="en-US" sz="4800" dirty="0"/>
          </a:p>
          <a:p>
            <a:pPr algn="ctr" indent="0" marL="0">
              <a:buNone/>
            </a:pPr>
            <a:r>
              <a:rPr lang="en-US" sz="4800" b="1" dirty="0">
                <a:solidFill>
                  <a:srgbClr val="FFFFFF"/>
                </a:solidFill>
                <a:latin typeface="Georgia" pitchFamily="34" charset="0"/>
                <a:ea typeface="Georgia" pitchFamily="34" charset="-122"/>
                <a:cs typeface="Georgia" pitchFamily="34" charset="-120"/>
              </a:rPr>
              <a:t>45-minute summary?</a:t>
            </a:r>
            <a:endParaRPr lang="en-US" sz="4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7200" b="1" dirty="0">
                <a:solidFill>
                  <a:srgbClr val="FFFFFF"/>
                </a:solidFill>
                <a:latin typeface="Georgia" pitchFamily="34" charset="0"/>
                <a:ea typeface="Georgia" pitchFamily="34" charset="-122"/>
                <a:cs typeface="Georgia" pitchFamily="34" charset="-120"/>
              </a:rPr>
              <a:t>Two minutes.</a:t>
            </a:r>
            <a:endParaRPr lang="en-US" sz="7200" dirty="0"/>
          </a:p>
          <a:p>
            <a:pPr algn="ctr" indent="0" marL="0">
              <a:buNone/>
            </a:pPr>
            <a:r>
              <a:rPr lang="en-US" sz="7200" b="1" dirty="0">
                <a:solidFill>
                  <a:srgbClr val="FFFFFF"/>
                </a:solidFill>
                <a:latin typeface="Georgia" pitchFamily="34" charset="0"/>
                <a:ea typeface="Georgia" pitchFamily="34" charset="-122"/>
                <a:cs typeface="Georgia" pitchFamily="34" charset="-120"/>
              </a:rPr>
              <a:t>That’s the trick.</a:t>
            </a:r>
            <a:endParaRPr lang="en-US" sz="7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914400" y="1097280"/>
            <a:ext cx="7315200" cy="2560320"/>
          </a:xfrm>
          <a:prstGeom prst="rect">
            <a:avLst/>
          </a:prstGeom>
          <a:noFill/>
          <a:ln/>
        </p:spPr>
        <p:txBody>
          <a:bodyPr wrap="square" lIns="0" tIns="0" rIns="0" bIns="0" rtlCol="0" anchor="ctr"/>
          <a:lstStyle/>
          <a:p>
            <a:pPr algn="ctr" indent="0" marL="0">
              <a:buNone/>
            </a:pPr>
            <a:r>
              <a:rPr lang="en-US" sz="4400" b="1" dirty="0">
                <a:solidFill>
                  <a:srgbClr val="FFFFFF"/>
                </a:solidFill>
                <a:latin typeface="Georgia" pitchFamily="34" charset="0"/>
                <a:ea typeface="Georgia" pitchFamily="34" charset="-122"/>
                <a:cs typeface="Georgia" pitchFamily="34" charset="-120"/>
              </a:rPr>
              <a:t>The secret was never</a:t>
            </a:r>
            <a:endParaRPr lang="en-US" sz="4400" dirty="0"/>
          </a:p>
          <a:p>
            <a:pPr algn="ctr" indent="0" marL="0">
              <a:buNone/>
            </a:pPr>
            <a:r>
              <a:rPr lang="en-US" sz="4400" b="1" dirty="0">
                <a:solidFill>
                  <a:srgbClr val="FFFFFF"/>
                </a:solidFill>
                <a:latin typeface="Georgia" pitchFamily="34" charset="0"/>
                <a:ea typeface="Georgia" pitchFamily="34" charset="-122"/>
                <a:cs typeface="Georgia" pitchFamily="34" charset="-120"/>
              </a:rPr>
              <a:t>in the AI.</a:t>
            </a:r>
            <a:endParaRPr lang="en-US" sz="4400" dirty="0"/>
          </a:p>
        </p:txBody>
      </p:sp>
      <p:sp>
        <p:nvSpPr>
          <p:cNvPr id="4" name="Text 2"/>
          <p:cNvSpPr/>
          <p:nvPr/>
        </p:nvSpPr>
        <p:spPr>
          <a:xfrm>
            <a:off x="1371600" y="365760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Now go try it — one task, this week.</a:t>
            </a:r>
            <a:endParaRPr 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&lt; 2%</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pay for premium</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u="sng" dirty="0">
                <a:solidFill>
                  <a:srgbClr val="94A3B8"/>
                </a:solidFill>
                <a:latin typeface="Calibri" pitchFamily="34" charset="0"/>
                <a:ea typeface="Calibri" pitchFamily="34" charset="-122"/>
                <a:cs typeface="Calibri" pitchFamily="34" charset="-120"/>
                <a:hlinkClick r:id="rId1" invalidUrl="" action="" tgtFrame="" tooltip="" history="1" highlightClick="0" endSnd="0">
                  <a:extLst>
                    <a:ext uri="{A12FA001-AC4F-418D-AE19-62706E023703}">
                      <ahyp:hlinkClr xmlns:ahyp="http://schemas.microsoft.com/office/drawing/2018/hyperlinkcolor" val="tx"/>
                    </a:ext>
                  </a:extLst>
                </a:hlinkClick>
              </a:rPr>
              <a:t>Reuters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Shape 1"/>
          <p:cNvSpPr/>
          <p:nvPr/>
        </p:nvSpPr>
        <p:spPr>
          <a:xfrm>
            <a:off x="914400" y="2377440"/>
            <a:ext cx="7315200" cy="0"/>
          </a:xfrm>
          <a:prstGeom prst="line">
            <a:avLst/>
          </a:prstGeom>
          <a:noFill/>
          <a:ln w="38100">
            <a:solidFill>
              <a:srgbClr val="00B4D8"/>
            </a:solidFill>
            <a:prstDash val="solid"/>
          </a:ln>
        </p:spPr>
      </p:sp>
      <p:sp>
        <p:nvSpPr>
          <p:cNvPr id="4" name="Shape 2"/>
          <p:cNvSpPr/>
          <p:nvPr/>
        </p:nvSpPr>
        <p:spPr>
          <a:xfrm>
            <a:off x="1143000" y="2148840"/>
            <a:ext cx="457200" cy="457200"/>
          </a:xfrm>
          <a:prstGeom prst="ellipse">
            <a:avLst/>
          </a:prstGeom>
          <a:solidFill>
            <a:srgbClr val="94A3B8"/>
          </a:solidFill>
          <a:ln/>
        </p:spPr>
      </p:sp>
      <p:sp>
        <p:nvSpPr>
          <p:cNvPr id="5" name="Text 3"/>
          <p:cNvSpPr/>
          <p:nvPr/>
        </p:nvSpPr>
        <p:spPr>
          <a:xfrm>
            <a:off x="22860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PCs</a:t>
            </a:r>
            <a:endParaRPr lang="en-US" sz="2400" dirty="0"/>
          </a:p>
        </p:txBody>
      </p:sp>
      <p:sp>
        <p:nvSpPr>
          <p:cNvPr id="6" name="Text 4"/>
          <p:cNvSpPr/>
          <p:nvPr/>
        </p:nvSpPr>
        <p:spPr>
          <a:xfrm>
            <a:off x="22860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1980s</a:t>
            </a:r>
            <a:endParaRPr lang="en-US" sz="2400" dirty="0"/>
          </a:p>
        </p:txBody>
      </p:sp>
      <p:sp>
        <p:nvSpPr>
          <p:cNvPr id="7" name="Shape 5"/>
          <p:cNvSpPr/>
          <p:nvPr/>
        </p:nvSpPr>
        <p:spPr>
          <a:xfrm>
            <a:off x="3291840" y="2148840"/>
            <a:ext cx="457200" cy="457200"/>
          </a:xfrm>
          <a:prstGeom prst="ellipse">
            <a:avLst/>
          </a:prstGeom>
          <a:solidFill>
            <a:srgbClr val="94A3B8"/>
          </a:solidFill>
          <a:ln/>
        </p:spPr>
      </p:sp>
      <p:sp>
        <p:nvSpPr>
          <p:cNvPr id="8" name="Text 6"/>
          <p:cNvSpPr/>
          <p:nvPr/>
        </p:nvSpPr>
        <p:spPr>
          <a:xfrm>
            <a:off x="237744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Internet</a:t>
            </a:r>
            <a:endParaRPr lang="en-US" sz="2400" dirty="0"/>
          </a:p>
        </p:txBody>
      </p:sp>
      <p:sp>
        <p:nvSpPr>
          <p:cNvPr id="9" name="Text 7"/>
          <p:cNvSpPr/>
          <p:nvPr/>
        </p:nvSpPr>
        <p:spPr>
          <a:xfrm>
            <a:off x="237744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1990s</a:t>
            </a:r>
            <a:endParaRPr lang="en-US" sz="2400" dirty="0"/>
          </a:p>
        </p:txBody>
      </p:sp>
      <p:sp>
        <p:nvSpPr>
          <p:cNvPr id="10" name="Shape 8"/>
          <p:cNvSpPr/>
          <p:nvPr/>
        </p:nvSpPr>
        <p:spPr>
          <a:xfrm>
            <a:off x="5440680" y="2148840"/>
            <a:ext cx="457200" cy="457200"/>
          </a:xfrm>
          <a:prstGeom prst="ellipse">
            <a:avLst/>
          </a:prstGeom>
          <a:solidFill>
            <a:srgbClr val="94A3B8"/>
          </a:solidFill>
          <a:ln/>
        </p:spPr>
      </p:sp>
      <p:sp>
        <p:nvSpPr>
          <p:cNvPr id="11" name="Text 9"/>
          <p:cNvSpPr/>
          <p:nvPr/>
        </p:nvSpPr>
        <p:spPr>
          <a:xfrm>
            <a:off x="452628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Smartphones</a:t>
            </a:r>
            <a:endParaRPr lang="en-US" sz="2400" dirty="0"/>
          </a:p>
        </p:txBody>
      </p:sp>
      <p:sp>
        <p:nvSpPr>
          <p:cNvPr id="12" name="Text 10"/>
          <p:cNvSpPr/>
          <p:nvPr/>
        </p:nvSpPr>
        <p:spPr>
          <a:xfrm>
            <a:off x="452628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2010s</a:t>
            </a:r>
            <a:endParaRPr lang="en-US" sz="2400" dirty="0"/>
          </a:p>
        </p:txBody>
      </p:sp>
      <p:sp>
        <p:nvSpPr>
          <p:cNvPr id="13" name="Shape 11"/>
          <p:cNvSpPr/>
          <p:nvPr/>
        </p:nvSpPr>
        <p:spPr>
          <a:xfrm>
            <a:off x="7589520" y="2148840"/>
            <a:ext cx="457200" cy="457200"/>
          </a:xfrm>
          <a:prstGeom prst="ellipse">
            <a:avLst/>
          </a:prstGeom>
          <a:solidFill>
            <a:srgbClr val="00B4D8"/>
          </a:solidFill>
          <a:ln/>
        </p:spPr>
      </p:sp>
      <p:sp>
        <p:nvSpPr>
          <p:cNvPr id="14" name="Text 12"/>
          <p:cNvSpPr/>
          <p:nvPr/>
        </p:nvSpPr>
        <p:spPr>
          <a:xfrm>
            <a:off x="6675120" y="1097280"/>
            <a:ext cx="2286000" cy="548640"/>
          </a:xfrm>
          <a:prstGeom prst="rect">
            <a:avLst/>
          </a:prstGeom>
          <a:noFill/>
          <a:ln/>
        </p:spPr>
        <p:txBody>
          <a:bodyPr wrap="square" lIns="0" tIns="0" rIns="0" bIns="0" rtlCol="0" anchor="b"/>
          <a:lstStyle/>
          <a:p>
            <a:pPr algn="ctr" indent="0" marL="0">
              <a:buNone/>
            </a:pPr>
            <a:r>
              <a:rPr lang="en-US" sz="2400" b="1" dirty="0">
                <a:solidFill>
                  <a:srgbClr val="FFFFFF"/>
                </a:solidFill>
                <a:latin typeface="Georgia" pitchFamily="34" charset="0"/>
                <a:ea typeface="Georgia" pitchFamily="34" charset="-122"/>
                <a:cs typeface="Georgia" pitchFamily="34" charset="-120"/>
              </a:rPr>
              <a:t>AI</a:t>
            </a:r>
            <a:endParaRPr lang="en-US" sz="2400" dirty="0"/>
          </a:p>
        </p:txBody>
      </p:sp>
      <p:sp>
        <p:nvSpPr>
          <p:cNvPr id="15" name="Text 13"/>
          <p:cNvSpPr/>
          <p:nvPr/>
        </p:nvSpPr>
        <p:spPr>
          <a:xfrm>
            <a:off x="6675120" y="1645920"/>
            <a:ext cx="2286000" cy="457200"/>
          </a:xfrm>
          <a:prstGeom prst="rect">
            <a:avLst/>
          </a:prstGeom>
          <a:noFill/>
          <a:ln/>
        </p:spPr>
        <p:txBody>
          <a:bodyPr wrap="square" lIns="0" tIns="0" rIns="0" bIns="0" rtlCol="0" anchor="t"/>
          <a:lstStyle/>
          <a:p>
            <a:pPr algn="ctr" indent="0" marL="0">
              <a:buNone/>
            </a:pPr>
            <a:r>
              <a:rPr lang="en-US" sz="2400" dirty="0">
                <a:solidFill>
                  <a:srgbClr val="94A3B8"/>
                </a:solidFill>
                <a:latin typeface="Calibri" pitchFamily="34" charset="0"/>
                <a:ea typeface="Calibri" pitchFamily="34" charset="-122"/>
                <a:cs typeface="Calibri" pitchFamily="34" charset="-120"/>
              </a:rPr>
              <a:t>Now</a:t>
            </a:r>
            <a:endParaRPr lang="en-US" sz="2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F0F1A"/>
        </a:solidFill>
      </p:bgPr>
    </p:bg>
    <p:spTree>
      <p:nvGrpSpPr>
        <p:cNvPr id="1" name=""/>
        <p:cNvGrpSpPr/>
        <p:nvPr/>
      </p:nvGrpSpPr>
      <p:grpSpPr>
        <a:xfrm>
          <a:off x="0" y="0"/>
          <a:ext cx="0" cy="0"/>
          <a:chOff x="0" y="0"/>
          <a:chExt cx="0" cy="0"/>
        </a:xfrm>
      </p:grpSpPr>
      <p:sp>
        <p:nvSpPr>
          <p:cNvPr id="2" name="Shape 0"/>
          <p:cNvSpPr/>
          <p:nvPr/>
        </p:nvSpPr>
        <p:spPr>
          <a:xfrm>
            <a:off x="4572000" y="2286000"/>
            <a:ext cx="7315200" cy="5486400"/>
          </a:xfrm>
          <a:prstGeom prst="ellipse">
            <a:avLst/>
          </a:prstGeom>
          <a:solidFill>
            <a:srgbClr val="00B4D8">
              <a:alpha val="4000"/>
            </a:srgbClr>
          </a:solidFill>
          <a:ln/>
        </p:spPr>
      </p:sp>
      <p:sp>
        <p:nvSpPr>
          <p:cNvPr id="3" name="Text 1"/>
          <p:cNvSpPr/>
          <p:nvPr/>
        </p:nvSpPr>
        <p:spPr>
          <a:xfrm>
            <a:off x="457200" y="914400"/>
            <a:ext cx="8229600" cy="2286000"/>
          </a:xfrm>
          <a:prstGeom prst="rect">
            <a:avLst/>
          </a:prstGeom>
          <a:noFill/>
          <a:ln/>
        </p:spPr>
        <p:txBody>
          <a:bodyPr wrap="square" lIns="0" tIns="0" rIns="0" bIns="0" rtlCol="0" anchor="b"/>
          <a:lstStyle/>
          <a:p>
            <a:pPr algn="ctr" indent="0" marL="0">
              <a:buNone/>
            </a:pPr>
            <a:r>
              <a:rPr lang="en-US" sz="12000" b="1" dirty="0">
                <a:solidFill>
                  <a:srgbClr val="FFFFFF"/>
                </a:solidFill>
                <a:latin typeface="Georgia" pitchFamily="34" charset="0"/>
                <a:ea typeface="Georgia" pitchFamily="34" charset="-122"/>
                <a:cs typeface="Georgia" pitchFamily="34" charset="-120"/>
              </a:rPr>
              <a:t>$4.4T</a:t>
            </a:r>
            <a:endParaRPr lang="en-US" sz="12000" dirty="0"/>
          </a:p>
        </p:txBody>
      </p:sp>
      <p:sp>
        <p:nvSpPr>
          <p:cNvPr id="4" name="Text 2"/>
          <p:cNvSpPr/>
          <p:nvPr/>
        </p:nvSpPr>
        <p:spPr>
          <a:xfrm>
            <a:off x="1371600" y="3291840"/>
            <a:ext cx="6400800" cy="731520"/>
          </a:xfrm>
          <a:prstGeom prst="rect">
            <a:avLst/>
          </a:prstGeom>
          <a:noFill/>
          <a:ln/>
        </p:spPr>
        <p:txBody>
          <a:bodyPr wrap="square" lIns="0" tIns="0" rIns="0" bIns="0" rtlCol="0" anchor="t"/>
          <a:lstStyle/>
          <a:p>
            <a:pPr algn="ctr" indent="0" marL="0">
              <a:buNone/>
            </a:pPr>
            <a:r>
              <a:rPr lang="en-US" sz="2800" dirty="0">
                <a:solidFill>
                  <a:srgbClr val="94A3B8"/>
                </a:solidFill>
                <a:latin typeface="Calibri" pitchFamily="34" charset="0"/>
                <a:ea typeface="Calibri" pitchFamily="34" charset="-122"/>
                <a:cs typeface="Calibri" pitchFamily="34" charset="-120"/>
              </a:rPr>
              <a:t>in annual value. Only 31% in full production.</a:t>
            </a:r>
            <a:endParaRPr lang="en-US" sz="2800" dirty="0"/>
          </a:p>
        </p:txBody>
      </p:sp>
      <p:sp>
        <p:nvSpPr>
          <p:cNvPr id="5" name="Text 3"/>
          <p:cNvSpPr/>
          <p:nvPr/>
        </p:nvSpPr>
        <p:spPr>
          <a:xfrm>
            <a:off x="457200" y="4572000"/>
            <a:ext cx="8229600" cy="365760"/>
          </a:xfrm>
          <a:prstGeom prst="rect">
            <a:avLst/>
          </a:prstGeom>
          <a:noFill/>
          <a:ln/>
        </p:spPr>
        <p:txBody>
          <a:bodyPr wrap="square" lIns="0" tIns="0" rIns="0" bIns="0" rtlCol="0" anchor="b"/>
          <a:lstStyle/>
          <a:p>
            <a:pPr algn="r" indent="0" marL="0">
              <a:buNone/>
            </a:pPr>
            <a:r>
              <a:rPr lang="en-US" sz="1100" u="sng" dirty="0">
                <a:solidFill>
                  <a:srgbClr val="94A3B8"/>
                </a:solidFill>
                <a:latin typeface="Calibri" pitchFamily="34" charset="0"/>
                <a:ea typeface="Calibri" pitchFamily="34" charset="-122"/>
                <a:cs typeface="Calibri" pitchFamily="34" charset="-120"/>
                <a:hlinkClick r:id="rId1" invalidUrl="" action="" tgtFrame="" tooltip="" history="1" highlightClick="0" endSnd="0">
                  <a:extLst>
                    <a:ext uri="{A12FA001-AC4F-418D-AE19-62706E023703}">
                      <ahyp:hlinkClr xmlns:ahyp="http://schemas.microsoft.com/office/drawing/2018/hyperlinkcolor" val="tx"/>
                    </a:ext>
                  </a:extLst>
                </a:hlinkClick>
              </a:rPr>
              <a:t>McKinsey Global Institute</a:t>
            </a:r>
            <a:pPr algn="r" indent="0" marL="0">
              <a:buNone/>
            </a:pPr>
            <a:r>
              <a:rPr lang="en-US" sz="1100" dirty="0">
                <a:solidFill>
                  <a:srgbClr val="94A3B8"/>
                </a:solidFill>
                <a:latin typeface="Calibri" pitchFamily="34" charset="0"/>
                <a:ea typeface="Calibri" pitchFamily="34" charset="-122"/>
                <a:cs typeface="Calibri" pitchFamily="34" charset="-120"/>
              </a:rPr>
              <a:t>, </a:t>
            </a:r>
            <a:pPr algn="r" indent="0" marL="0">
              <a:buNone/>
            </a:pPr>
            <a:r>
              <a:rPr lang="en-US" sz="1100" u="sng" dirty="0">
                <a:solidFill>
                  <a:srgbClr val="94A3B8"/>
                </a:solidFill>
                <a:latin typeface="Calibri" pitchFamily="34" charset="0"/>
                <a:ea typeface="Calibri" pitchFamily="34" charset="-122"/>
                <a:cs typeface="Calibri" pitchFamily="34" charset="-120"/>
                <a:hlinkClick r:id="rId2" invalidUrl="" action="" tgtFrame="" tooltip="" history="1" highlightClick="0" endSnd="0">
                  <a:extLst>
                    <a:ext uri="{A12FA001-AC4F-418D-AE19-62706E023703}">
                      <ahyp:hlinkClr xmlns:ahyp="http://schemas.microsoft.com/office/drawing/2018/hyperlinkcolor" val="tx"/>
                    </a:ext>
                  </a:extLst>
                </a:hlinkClick>
              </a:rPr>
              <a:t>ServiceNow</a:t>
            </a:r>
            <a:endParaRPr lang="en-US" sz="1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68</Slides>
  <Notes>68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68</vt:i4>
      </vt:variant>
    </vt:vector>
  </HeadingPairs>
  <TitlesOfParts>
    <vt:vector size="7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Best Practices</dc:title>
  <dc:subject>PptxGenJS Presentation</dc:subject>
  <dc:creator>AI Best Practices</dc:creator>
  <cp:lastModifiedBy>AI Best Practices</cp:lastModifiedBy>
  <cp:revision>1</cp:revision>
  <dcterms:created xsi:type="dcterms:W3CDTF">2026-02-21T22:48:02Z</dcterms:created>
  <dcterms:modified xsi:type="dcterms:W3CDTF">2026-02-21T22:48:02Z</dcterms:modified>
</cp:coreProperties>
</file>